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6" r:id="rId3"/>
    <p:sldId id="257" r:id="rId4"/>
    <p:sldId id="267" r:id="rId5"/>
    <p:sldId id="259" r:id="rId6"/>
    <p:sldId id="274" r:id="rId7"/>
    <p:sldId id="275" r:id="rId8"/>
    <p:sldId id="273" r:id="rId9"/>
    <p:sldId id="276" r:id="rId10"/>
    <p:sldId id="268" r:id="rId11"/>
    <p:sldId id="272" r:id="rId12"/>
    <p:sldId id="269" r:id="rId13"/>
    <p:sldId id="265" r:id="rId14"/>
    <p:sldId id="271" r:id="rId15"/>
    <p:sldId id="289" r:id="rId16"/>
    <p:sldId id="278" r:id="rId17"/>
    <p:sldId id="288" r:id="rId18"/>
    <p:sldId id="277" r:id="rId19"/>
    <p:sldId id="279" r:id="rId20"/>
    <p:sldId id="281" r:id="rId21"/>
    <p:sldId id="282" r:id="rId22"/>
    <p:sldId id="280" r:id="rId23"/>
    <p:sldId id="284" r:id="rId24"/>
    <p:sldId id="285" r:id="rId25"/>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3C3C"/>
    <a:srgbClr val="00CCFF"/>
    <a:srgbClr val="FF0000"/>
    <a:srgbClr val="FFEBEB"/>
    <a:srgbClr val="FE4C4C"/>
    <a:srgbClr val="FE8485"/>
    <a:srgbClr val="FD2B30"/>
    <a:srgbClr val="E9EDF4"/>
    <a:srgbClr val="D0D8E8"/>
    <a:srgbClr val="D0E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61816" autoAdjust="0"/>
  </p:normalViewPr>
  <p:slideViewPr>
    <p:cSldViewPr>
      <p:cViewPr varScale="1">
        <p:scale>
          <a:sx n="48" d="100"/>
          <a:sy n="48" d="100"/>
        </p:scale>
        <p:origin x="-18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3" d="100"/>
          <a:sy n="93" d="100"/>
        </p:scale>
        <p:origin x="-3726" y="306"/>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ltLang="en-US"/>
          </a:p>
        </p:txBody>
      </p:sp>
      <p:sp>
        <p:nvSpPr>
          <p:cNvPr id="4099"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ltLang="en-US"/>
          </a:p>
        </p:txBody>
      </p:sp>
      <p:sp>
        <p:nvSpPr>
          <p:cNvPr id="1331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42399BC-13B3-44EA-A465-9441AB6A84E0}" type="slidenum">
              <a:rPr lang="en-GB" altLang="en-US"/>
              <a:pPr>
                <a:defRPr/>
              </a:pPr>
              <a:t>‹#›</a:t>
            </a:fld>
            <a:endParaRPr lang="en-GB" altLang="en-US"/>
          </a:p>
        </p:txBody>
      </p:sp>
    </p:spTree>
    <p:extLst>
      <p:ext uri="{BB962C8B-B14F-4D97-AF65-F5344CB8AC3E}">
        <p14:creationId xmlns:p14="http://schemas.microsoft.com/office/powerpoint/2010/main" val="922355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baseline="0" dirty="0" smtClean="0"/>
          </a:p>
          <a:p>
            <a:r>
              <a:rPr lang="en-GB" i="1" u="sng" baseline="0" dirty="0" smtClean="0"/>
              <a:t>Notes on this PowerPoint Presentation: </a:t>
            </a:r>
          </a:p>
          <a:p>
            <a:r>
              <a:rPr lang="en-GB" i="1" baseline="0" dirty="0" smtClean="0"/>
              <a:t/>
            </a:r>
            <a:br>
              <a:rPr lang="en-GB" i="1" baseline="0" dirty="0" smtClean="0"/>
            </a:br>
            <a:r>
              <a:rPr lang="en-GB" i="1" baseline="0" dirty="0" smtClean="0"/>
              <a:t>   </a:t>
            </a:r>
            <a:r>
              <a:rPr lang="en-GB" sz="1200" i="1" baseline="0" dirty="0" smtClean="0"/>
              <a:t>A.  Slides  5, 8 and </a:t>
            </a:r>
            <a:r>
              <a:rPr lang="en-GB" sz="1200" i="1" baseline="0" dirty="0" smtClean="0"/>
              <a:t>17 </a:t>
            </a:r>
            <a:r>
              <a:rPr lang="en-GB" sz="1200" i="1" baseline="0" dirty="0" smtClean="0"/>
              <a:t>should be viewed as a ‘slide show’ in order to see the animation.</a:t>
            </a:r>
          </a:p>
          <a:p>
            <a:endParaRPr lang="en-GB" sz="1200" i="1" baseline="0" dirty="0" smtClean="0"/>
          </a:p>
          <a:p>
            <a:pPr marL="0" indent="0" algn="l">
              <a:buNone/>
            </a:pPr>
            <a:r>
              <a:rPr lang="en-GB" sz="1200" i="1" baseline="0" dirty="0" smtClean="0"/>
              <a:t>   B.  </a:t>
            </a:r>
            <a:r>
              <a:rPr lang="en-GB" sz="1200" i="1" baseline="0" smtClean="0"/>
              <a:t>Slides </a:t>
            </a:r>
            <a:r>
              <a:rPr lang="en-GB" sz="1200" i="1" baseline="0" smtClean="0"/>
              <a:t>18–23 </a:t>
            </a:r>
            <a:r>
              <a:rPr lang="en-GB" sz="1200" i="1" baseline="0" dirty="0" smtClean="0"/>
              <a:t>were not shown during the presentation since this part of the presentation was an interactive demo of the SEM. Slides 17-22  are screenshots that give an indication of that demonstration.</a:t>
            </a:r>
            <a:br>
              <a:rPr lang="en-GB" sz="1200" i="1" baseline="0" dirty="0" smtClean="0"/>
            </a:br>
            <a:endParaRPr lang="en-GB" sz="1200" i="1" baseline="0" dirty="0" smtClean="0"/>
          </a:p>
          <a:p>
            <a:pPr marL="0" indent="0">
              <a:buNone/>
            </a:pPr>
            <a:r>
              <a:rPr lang="en-GB" sz="1200" i="1" baseline="0" dirty="0" smtClean="0"/>
              <a:t>   C.  Print slides in “Notes Pages”  format to see ‘voice-over’ notes.</a:t>
            </a:r>
            <a:endParaRPr lang="en-GB" sz="1200" i="1" dirty="0" smtClean="0"/>
          </a:p>
          <a:p>
            <a:endParaRPr lang="en-GB" dirty="0" smtClean="0"/>
          </a:p>
          <a:p>
            <a:r>
              <a:rPr lang="en-GB" dirty="0" smtClean="0"/>
              <a:t>This</a:t>
            </a:r>
            <a:r>
              <a:rPr lang="en-GB" baseline="0" dirty="0" smtClean="0"/>
              <a:t> presentation describes w</a:t>
            </a:r>
            <a:r>
              <a:rPr lang="en-GB" dirty="0" smtClean="0"/>
              <a:t>hat we set out to achieve when</a:t>
            </a:r>
            <a:r>
              <a:rPr lang="en-GB" baseline="0" dirty="0" smtClean="0"/>
              <a:t> designing and building</a:t>
            </a:r>
            <a:r>
              <a:rPr lang="en-GB" dirty="0" smtClean="0"/>
              <a:t> ‘Sysgem Enterprise Manager’ (SEM) and outlines the security considerations</a:t>
            </a:r>
            <a:r>
              <a:rPr lang="en-GB" baseline="0" dirty="0" smtClean="0"/>
              <a:t> for the project.</a:t>
            </a:r>
          </a:p>
          <a:p>
            <a:endParaRPr lang="en-GB" baseline="0" dirty="0" smtClean="0"/>
          </a:p>
          <a:p>
            <a:pPr lvl="1"/>
            <a:r>
              <a:rPr lang="en-US" sz="800" b="1" kern="1200" dirty="0" smtClean="0">
                <a:solidFill>
                  <a:schemeClr val="tx1"/>
                </a:solidFill>
                <a:effectLst/>
                <a:latin typeface="Arial" charset="0"/>
                <a:ea typeface="+mn-ea"/>
                <a:cs typeface="+mn-cs"/>
              </a:rPr>
              <a:t>Instructors:  </a:t>
            </a:r>
            <a:r>
              <a:rPr lang="en-US" sz="800" u="sng" kern="1200" dirty="0" smtClean="0">
                <a:solidFill>
                  <a:schemeClr val="tx1"/>
                </a:solidFill>
                <a:effectLst/>
                <a:latin typeface="Arial" charset="0"/>
                <a:ea typeface="+mn-ea"/>
                <a:cs typeface="+mn-cs"/>
              </a:rPr>
              <a:t>Shoshana Huss</a:t>
            </a:r>
            <a:r>
              <a:rPr lang="en-US" sz="800" kern="1200" dirty="0" smtClean="0">
                <a:solidFill>
                  <a:schemeClr val="tx1"/>
                </a:solidFill>
                <a:effectLst/>
                <a:latin typeface="Arial" charset="0"/>
                <a:ea typeface="+mn-ea"/>
                <a:cs typeface="+mn-cs"/>
              </a:rPr>
              <a:t>, </a:t>
            </a:r>
            <a:r>
              <a:rPr lang="en-US" sz="800" u="sng" kern="1200" dirty="0" smtClean="0">
                <a:solidFill>
                  <a:schemeClr val="tx1"/>
                </a:solidFill>
                <a:effectLst/>
                <a:latin typeface="Arial" charset="0"/>
                <a:ea typeface="+mn-ea"/>
                <a:cs typeface="+mn-cs"/>
              </a:rPr>
              <a:t>Mike Schofield</a:t>
            </a:r>
            <a:endParaRPr lang="en-GB" sz="800" kern="1200" dirty="0" smtClean="0">
              <a:solidFill>
                <a:schemeClr val="tx1"/>
              </a:solidFill>
              <a:effectLst/>
              <a:latin typeface="Arial" charset="0"/>
              <a:ea typeface="+mn-ea"/>
              <a:cs typeface="+mn-cs"/>
            </a:endParaRPr>
          </a:p>
          <a:p>
            <a:pPr lvl="1"/>
            <a:r>
              <a:rPr lang="en-US" sz="800" b="1" kern="1200" dirty="0" smtClean="0">
                <a:solidFill>
                  <a:schemeClr val="tx1"/>
                </a:solidFill>
                <a:effectLst/>
                <a:latin typeface="Arial" charset="0"/>
                <a:ea typeface="+mn-ea"/>
                <a:cs typeface="+mn-cs"/>
              </a:rPr>
              <a:t>Session Level:</a:t>
            </a:r>
            <a:r>
              <a:rPr lang="en-US" sz="800" kern="1200" dirty="0" smtClean="0">
                <a:solidFill>
                  <a:schemeClr val="tx1"/>
                </a:solidFill>
                <a:effectLst/>
                <a:latin typeface="Arial" charset="0"/>
                <a:ea typeface="+mn-ea"/>
                <a:cs typeface="+mn-cs"/>
              </a:rPr>
              <a:t> Intermediate</a:t>
            </a:r>
            <a:endParaRPr lang="en-GB" sz="800" kern="1200" dirty="0" smtClean="0">
              <a:solidFill>
                <a:schemeClr val="tx1"/>
              </a:solidFill>
              <a:effectLst/>
              <a:latin typeface="Arial" charset="0"/>
              <a:ea typeface="+mn-ea"/>
              <a:cs typeface="+mn-cs"/>
            </a:endParaRPr>
          </a:p>
          <a:p>
            <a:pPr lvl="1"/>
            <a:r>
              <a:rPr lang="en-US" sz="800" b="1" kern="1200" dirty="0" smtClean="0">
                <a:solidFill>
                  <a:schemeClr val="tx1"/>
                </a:solidFill>
                <a:effectLst/>
                <a:latin typeface="Arial" charset="0"/>
                <a:ea typeface="+mn-ea"/>
                <a:cs typeface="+mn-cs"/>
              </a:rPr>
              <a:t>Intended Audience:</a:t>
            </a:r>
            <a:r>
              <a:rPr lang="en-US" sz="800" kern="1200" dirty="0" smtClean="0">
                <a:solidFill>
                  <a:schemeClr val="tx1"/>
                </a:solidFill>
                <a:effectLst/>
                <a:latin typeface="Arial" charset="0"/>
                <a:ea typeface="+mn-ea"/>
                <a:cs typeface="+mn-cs"/>
              </a:rPr>
              <a:t> System Managers, Help Desk Managers, Security Managers and User Administrators</a:t>
            </a:r>
            <a:endParaRPr lang="en-GB" sz="800" kern="1200" dirty="0" smtClean="0">
              <a:solidFill>
                <a:schemeClr val="tx1"/>
              </a:solidFill>
              <a:effectLst/>
              <a:latin typeface="Arial" charset="0"/>
              <a:ea typeface="+mn-ea"/>
              <a:cs typeface="+mn-cs"/>
            </a:endParaRPr>
          </a:p>
          <a:p>
            <a:pPr lvl="1"/>
            <a:r>
              <a:rPr lang="en-US" sz="800" b="1" kern="1200" dirty="0" smtClean="0">
                <a:solidFill>
                  <a:schemeClr val="tx1"/>
                </a:solidFill>
                <a:effectLst/>
                <a:latin typeface="Arial" charset="0"/>
                <a:ea typeface="+mn-ea"/>
                <a:cs typeface="+mn-cs"/>
              </a:rPr>
              <a:t>Session Abstract:</a:t>
            </a:r>
            <a:endParaRPr lang="en-GB" sz="800" kern="1200" dirty="0" smtClean="0">
              <a:solidFill>
                <a:schemeClr val="tx1"/>
              </a:solidFill>
              <a:effectLst/>
              <a:latin typeface="Arial" charset="0"/>
              <a:ea typeface="+mn-ea"/>
              <a:cs typeface="+mn-cs"/>
            </a:endParaRPr>
          </a:p>
          <a:p>
            <a:pPr lvl="1"/>
            <a:r>
              <a:rPr lang="en-US" sz="800" kern="1200" dirty="0" smtClean="0">
                <a:solidFill>
                  <a:schemeClr val="tx1"/>
                </a:solidFill>
                <a:effectLst/>
                <a:latin typeface="Arial" charset="0"/>
                <a:ea typeface="+mn-ea"/>
                <a:cs typeface="+mn-cs"/>
              </a:rPr>
              <a:t>This session addresses the problems of centralized help desk operations and system management of multiple VMS servers from a Windows environment. It describes how system managers can connect to multiple VMS servers and run DCL scripts in parallel on those servers, viewing output in a single central window. Directories and files on multiple VMS servers may be viewed in a browser window and VMS files such as .</a:t>
            </a:r>
            <a:r>
              <a:rPr lang="en-US" sz="800" kern="1200" dirty="0" err="1" smtClean="0">
                <a:solidFill>
                  <a:schemeClr val="tx1"/>
                </a:solidFill>
                <a:effectLst/>
                <a:latin typeface="Arial" charset="0"/>
                <a:ea typeface="+mn-ea"/>
                <a:cs typeface="+mn-cs"/>
              </a:rPr>
              <a:t>lis</a:t>
            </a:r>
            <a:r>
              <a:rPr lang="en-US" sz="800" kern="1200" dirty="0" smtClean="0">
                <a:solidFill>
                  <a:schemeClr val="tx1"/>
                </a:solidFill>
                <a:effectLst/>
                <a:latin typeface="Arial" charset="0"/>
                <a:ea typeface="+mn-ea"/>
                <a:cs typeface="+mn-cs"/>
              </a:rPr>
              <a:t>, .log, .com, etc. are created / edited / deleted from the Windows environment.</a:t>
            </a:r>
            <a:endParaRPr lang="en-GB" sz="800" kern="1200" dirty="0" smtClean="0">
              <a:solidFill>
                <a:schemeClr val="tx1"/>
              </a:solidFill>
              <a:effectLst/>
              <a:latin typeface="Arial" charset="0"/>
              <a:ea typeface="+mn-ea"/>
              <a:cs typeface="+mn-cs"/>
            </a:endParaRPr>
          </a:p>
          <a:p>
            <a:pPr lvl="1"/>
            <a:r>
              <a:rPr lang="en-US" sz="800" kern="1200" dirty="0" smtClean="0">
                <a:solidFill>
                  <a:schemeClr val="tx1"/>
                </a:solidFill>
                <a:effectLst/>
                <a:latin typeface="Arial" charset="0"/>
                <a:ea typeface="+mn-ea"/>
                <a:cs typeface="+mn-cs"/>
              </a:rPr>
              <a:t>	</a:t>
            </a:r>
          </a:p>
          <a:p>
            <a:pPr lvl="1"/>
            <a:r>
              <a:rPr lang="en-US" sz="800" kern="1200" dirty="0" smtClean="0">
                <a:solidFill>
                  <a:schemeClr val="tx1"/>
                </a:solidFill>
                <a:effectLst/>
                <a:latin typeface="Arial" charset="0"/>
                <a:ea typeface="+mn-ea"/>
                <a:cs typeface="+mn-cs"/>
              </a:rPr>
              <a:t>Reports can be taken on: server availability; disk space; process and memory usage; queues; databases; files; etc. Alarms can be triggered when unexpected events occur or thresholds are exceeded.</a:t>
            </a:r>
            <a:endParaRPr lang="en-GB" sz="800" kern="1200" dirty="0" smtClean="0">
              <a:solidFill>
                <a:schemeClr val="tx1"/>
              </a:solidFill>
              <a:effectLst/>
              <a:latin typeface="Arial" charset="0"/>
              <a:ea typeface="+mn-ea"/>
              <a:cs typeface="+mn-cs"/>
            </a:endParaRPr>
          </a:p>
          <a:p>
            <a:pPr lvl="1"/>
            <a:r>
              <a:rPr lang="en-US" sz="800" kern="1200" dirty="0" smtClean="0">
                <a:solidFill>
                  <a:schemeClr val="tx1"/>
                </a:solidFill>
                <a:effectLst/>
                <a:latin typeface="Arial" charset="0"/>
                <a:ea typeface="+mn-ea"/>
                <a:cs typeface="+mn-cs"/>
              </a:rPr>
              <a:t>	</a:t>
            </a:r>
          </a:p>
          <a:p>
            <a:pPr lvl="1"/>
            <a:r>
              <a:rPr lang="en-US" sz="800" kern="1200" dirty="0" smtClean="0">
                <a:solidFill>
                  <a:schemeClr val="tx1"/>
                </a:solidFill>
                <a:effectLst/>
                <a:latin typeface="Arial" charset="0"/>
                <a:ea typeface="+mn-ea"/>
                <a:cs typeface="+mn-cs"/>
              </a:rPr>
              <a:t>User administration can be delegated to nominated help desk operators for: password management; account creation / modification /  deletion. All transactions are recorded in an audit log for security purposes.</a:t>
            </a:r>
            <a:endParaRPr lang="en-GB" sz="800" kern="1200" dirty="0" smtClean="0">
              <a:solidFill>
                <a:schemeClr val="tx1"/>
              </a:solidFill>
              <a:effectLst/>
              <a:latin typeface="Arial" charset="0"/>
              <a:ea typeface="+mn-ea"/>
              <a:cs typeface="+mn-cs"/>
            </a:endParaRPr>
          </a:p>
          <a:p>
            <a:pPr lvl="1"/>
            <a:r>
              <a:rPr lang="en-US" sz="800" kern="1200" dirty="0" smtClean="0">
                <a:solidFill>
                  <a:schemeClr val="tx1"/>
                </a:solidFill>
                <a:effectLst/>
                <a:latin typeface="Arial" charset="0"/>
                <a:ea typeface="+mn-ea"/>
                <a:cs typeface="+mn-cs"/>
              </a:rPr>
              <a:t>	</a:t>
            </a:r>
          </a:p>
          <a:p>
            <a:pPr lvl="1"/>
            <a:r>
              <a:rPr lang="en-US" sz="800" kern="1200" dirty="0" smtClean="0">
                <a:solidFill>
                  <a:schemeClr val="tx1"/>
                </a:solidFill>
                <a:effectLst/>
                <a:latin typeface="Arial" charset="0"/>
                <a:ea typeface="+mn-ea"/>
                <a:cs typeface="+mn-cs"/>
              </a:rPr>
              <a:t>A development interface gives the ability to customize standard procedures and write purpose-written tasks under a common umbrella. No need to learn new script languages. All scripts that run in the VMS environment are written in DCL.</a:t>
            </a:r>
            <a:endParaRPr lang="en-GB" sz="800" kern="1200" dirty="0" smtClean="0">
              <a:solidFill>
                <a:schemeClr val="tx1"/>
              </a:solidFill>
              <a:effectLst/>
              <a:latin typeface="Arial" charset="0"/>
              <a:ea typeface="+mn-ea"/>
              <a:cs typeface="+mn-cs"/>
            </a:endParaRPr>
          </a:p>
          <a:p>
            <a:pPr lvl="1"/>
            <a:r>
              <a:rPr lang="en-US" sz="800" kern="1200" dirty="0" smtClean="0">
                <a:solidFill>
                  <a:schemeClr val="tx1"/>
                </a:solidFill>
                <a:effectLst/>
                <a:latin typeface="Arial" charset="0"/>
                <a:ea typeface="+mn-ea"/>
                <a:cs typeface="+mn-cs"/>
              </a:rPr>
              <a:t>	</a:t>
            </a:r>
          </a:p>
          <a:p>
            <a:pPr lvl="1"/>
            <a:r>
              <a:rPr lang="en-US" sz="800" kern="1200" dirty="0" smtClean="0">
                <a:solidFill>
                  <a:schemeClr val="tx1"/>
                </a:solidFill>
                <a:effectLst/>
                <a:latin typeface="Arial" charset="0"/>
                <a:ea typeface="+mn-ea"/>
                <a:cs typeface="+mn-cs"/>
              </a:rPr>
              <a:t>Key benefits are: system managers can save a lot of time by executing routine tasks in parallel. Help desk operations can be delegated in confidence and safety to less technically experienced staff. Early warnings of problems using 24/7 monitoring of systems and triggering of alarms help you keep on top of situations. And target servers may also be on Windows, Linux and UNIX platforms too! </a:t>
            </a:r>
            <a:endParaRPr lang="en-GB" sz="800" kern="1200" dirty="0" smtClean="0">
              <a:solidFill>
                <a:schemeClr val="tx1"/>
              </a:solidFill>
              <a:effectLst/>
              <a:latin typeface="Arial" charset="0"/>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a:t>
            </a:fld>
            <a:endParaRPr lang="en-GB" altLang="en-US"/>
          </a:p>
        </p:txBody>
      </p:sp>
    </p:spTree>
    <p:extLst>
      <p:ext uri="{BB962C8B-B14F-4D97-AF65-F5344CB8AC3E}">
        <p14:creationId xmlns:p14="http://schemas.microsoft.com/office/powerpoint/2010/main" val="222150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1. An installation option allows SSL/TLS to be used for network security or if a customer</a:t>
            </a:r>
            <a:r>
              <a:rPr lang="en-GB" baseline="0" dirty="0" smtClean="0"/>
              <a:t> prefers, e.g. for legacy systems where SSL is not available or is not convenient to be used, an alternative communication security mechanism is made available by SEM.</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10</a:t>
            </a:fld>
            <a:endParaRPr lang="en-GB" altLang="en-US"/>
          </a:p>
        </p:txBody>
      </p:sp>
    </p:spTree>
    <p:extLst>
      <p:ext uri="{BB962C8B-B14F-4D97-AF65-F5344CB8AC3E}">
        <p14:creationId xmlns:p14="http://schemas.microsoft.com/office/powerpoint/2010/main" val="267619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1. If SSL is being used then all communication</a:t>
            </a:r>
            <a:r>
              <a:rPr lang="en-GB" baseline="0" dirty="0" smtClean="0"/>
              <a:t> </a:t>
            </a:r>
            <a:r>
              <a:rPr lang="en-GB" dirty="0" smtClean="0"/>
              <a:t>connections between the SEM software</a:t>
            </a:r>
            <a:r>
              <a:rPr lang="en-GB" baseline="0" dirty="0" smtClean="0"/>
              <a:t> components are transmitted via SSL.</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11</a:t>
            </a:fld>
            <a:endParaRPr lang="en-GB" altLang="en-US"/>
          </a:p>
        </p:txBody>
      </p:sp>
    </p:spTree>
    <p:extLst>
      <p:ext uri="{BB962C8B-B14F-4D97-AF65-F5344CB8AC3E}">
        <p14:creationId xmlns:p14="http://schemas.microsoft.com/office/powerpoint/2010/main" val="317121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dirty="0" smtClean="0"/>
              <a:t>An Audit database is maintained at the SEM Authorization Server that gives all information available to us regarding all Help Desk (user account admin) transactions. For instance it records the following:</a:t>
            </a:r>
          </a:p>
          <a:p>
            <a:pPr marL="0" indent="0">
              <a:buNone/>
            </a:pPr>
            <a:endParaRPr lang="en-GB" dirty="0" smtClean="0"/>
          </a:p>
          <a:p>
            <a:pPr marL="628650" lvl="1" indent="-171450">
              <a:buFont typeface="Arial" panose="020B0604020202020204" pitchFamily="34" charset="0"/>
              <a:buChar char="•"/>
            </a:pPr>
            <a:r>
              <a:rPr lang="en-GB" dirty="0" smtClean="0"/>
              <a:t>Date and time of the transaction</a:t>
            </a:r>
          </a:p>
          <a:p>
            <a:pPr marL="628650" lvl="1" indent="-171450">
              <a:buFont typeface="Arial" panose="020B0604020202020204" pitchFamily="34" charset="0"/>
              <a:buChar char="•"/>
            </a:pPr>
            <a:r>
              <a:rPr lang="en-GB" dirty="0" smtClean="0"/>
              <a:t>The identity of the</a:t>
            </a:r>
            <a:r>
              <a:rPr lang="en-GB" baseline="0" dirty="0" smtClean="0"/>
              <a:t> SEM user account used to conduct the transaction</a:t>
            </a:r>
          </a:p>
          <a:p>
            <a:pPr marL="628650" lvl="1" indent="-171450">
              <a:buFont typeface="Arial" panose="020B0604020202020204" pitchFamily="34" charset="0"/>
              <a:buChar char="•"/>
            </a:pPr>
            <a:r>
              <a:rPr lang="en-GB" baseline="0" dirty="0" smtClean="0"/>
              <a:t>The identity of the target server and the target object (e.g. a user account ID) </a:t>
            </a:r>
          </a:p>
          <a:p>
            <a:pPr marL="628650" lvl="1" indent="-171450">
              <a:buFont typeface="Arial" panose="020B0604020202020204" pitchFamily="34" charset="0"/>
              <a:buChar char="•"/>
            </a:pPr>
            <a:r>
              <a:rPr lang="en-GB" baseline="0" dirty="0" smtClean="0"/>
              <a:t>The nature of the transaction (create/modify/delete/enable/disable/etc.)</a:t>
            </a:r>
          </a:p>
          <a:p>
            <a:pPr marL="628650" lvl="1" indent="-171450">
              <a:buFont typeface="Arial" panose="020B0604020202020204" pitchFamily="34" charset="0"/>
              <a:buChar char="•"/>
            </a:pPr>
            <a:r>
              <a:rPr lang="en-GB" baseline="0" dirty="0" smtClean="0"/>
              <a:t>The details of the input submitted (except for passwords)</a:t>
            </a:r>
          </a:p>
          <a:p>
            <a:pPr marL="628650" lvl="1" indent="-171450">
              <a:buFont typeface="Arial" panose="020B0604020202020204" pitchFamily="34" charset="0"/>
              <a:buChar char="•"/>
            </a:pPr>
            <a:r>
              <a:rPr lang="en-GB" baseline="0" dirty="0" smtClean="0"/>
              <a:t>If the transaction is an account modify transaction then the before and after states of the fields modified</a:t>
            </a:r>
          </a:p>
          <a:p>
            <a:pPr marL="628650" lvl="1" indent="-171450">
              <a:buFont typeface="Arial" panose="020B0604020202020204" pitchFamily="34" charset="0"/>
              <a:buChar char="•"/>
            </a:pPr>
            <a:r>
              <a:rPr lang="en-GB" baseline="0" dirty="0" smtClean="0"/>
              <a:t>The identity of the workstation used by the SEM user</a:t>
            </a:r>
          </a:p>
          <a:p>
            <a:pPr marL="628650" lvl="1" indent="-171450">
              <a:buFont typeface="Arial" panose="020B0604020202020204" pitchFamily="34" charset="0"/>
              <a:buChar char="•"/>
            </a:pPr>
            <a:r>
              <a:rPr lang="en-GB" baseline="0" dirty="0" smtClean="0"/>
              <a:t>The identity of the Windows user account (used by the SEM user) to log into Windows on the workstation</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12</a:t>
            </a:fld>
            <a:endParaRPr lang="en-GB" altLang="en-US"/>
          </a:p>
        </p:txBody>
      </p:sp>
    </p:spTree>
    <p:extLst>
      <p:ext uri="{BB962C8B-B14F-4D97-AF65-F5344CB8AC3E}">
        <p14:creationId xmlns:p14="http://schemas.microsoft.com/office/powerpoint/2010/main" val="703296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1. Not only are VMS servers managed / monitored, but so too are Linux, UNIX, Windows, OS400.</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13</a:t>
            </a:fld>
            <a:endParaRPr lang="en-GB" altLang="en-US"/>
          </a:p>
        </p:txBody>
      </p:sp>
    </p:spTree>
    <p:extLst>
      <p:ext uri="{BB962C8B-B14F-4D97-AF65-F5344CB8AC3E}">
        <p14:creationId xmlns:p14="http://schemas.microsoft.com/office/powerpoint/2010/main" val="193510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1. An important objective for the project is to allow customers to view and if required to modify all scripts that run on target servers and all input forms - to</a:t>
            </a:r>
            <a:r>
              <a:rPr lang="en-GB" baseline="0" dirty="0" smtClean="0"/>
              <a:t> give a completely customized view or set of actions.</a:t>
            </a:r>
          </a:p>
          <a:p>
            <a:endParaRPr lang="en-GB" baseline="0" dirty="0" smtClean="0"/>
          </a:p>
          <a:p>
            <a:r>
              <a:rPr lang="en-GB" baseline="0" dirty="0" smtClean="0"/>
              <a:t>2. In  this respect, the entire system was to have an ‘open’ architecture and, importantly, procedures put into place so that any customer changes introduced into the system can be carried forward and preserved into the next version should the standard UI and scripts, from Sysgem, be modified between releases. This protects the customers’ investment in making those changes to the product.</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14</a:t>
            </a:fld>
            <a:endParaRPr lang="en-GB" altLang="en-US"/>
          </a:p>
        </p:txBody>
      </p:sp>
    </p:spTree>
    <p:extLst>
      <p:ext uri="{BB962C8B-B14F-4D97-AF65-F5344CB8AC3E}">
        <p14:creationId xmlns:p14="http://schemas.microsoft.com/office/powerpoint/2010/main" val="326500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smtClean="0"/>
          </a:p>
          <a:p>
            <a:pPr marL="228600" indent="-228600">
              <a:buFont typeface="+mj-lt"/>
              <a:buAutoNum type="arabicPeriod"/>
            </a:pPr>
            <a:r>
              <a:rPr lang="en-GB" sz="1200" b="0" dirty="0" smtClean="0"/>
              <a:t>Pick up on some of the points Shoshana has made &amp; show SEM in Action.</a:t>
            </a:r>
            <a:r>
              <a:rPr lang="en-GB" sz="1200" b="0" kern="1200" dirty="0" smtClean="0">
                <a:solidFill>
                  <a:schemeClr val="tx1"/>
                </a:solidFill>
                <a:effectLst/>
                <a:latin typeface="Arial" charset="0"/>
                <a:ea typeface="+mn-ea"/>
                <a:cs typeface="+mn-cs"/>
              </a:rPr>
              <a:t/>
            </a:r>
            <a:br>
              <a:rPr lang="en-GB" sz="1200" b="0" kern="1200" dirty="0" smtClean="0">
                <a:solidFill>
                  <a:schemeClr val="tx1"/>
                </a:solidFill>
                <a:effectLst/>
                <a:latin typeface="Arial" charset="0"/>
                <a:ea typeface="+mn-ea"/>
                <a:cs typeface="+mn-cs"/>
              </a:rPr>
            </a:br>
            <a:endParaRPr lang="en-GB" sz="1200" b="0" kern="1200" dirty="0" smtClean="0">
              <a:solidFill>
                <a:schemeClr val="tx1"/>
              </a:solidFill>
              <a:effectLst/>
              <a:latin typeface="Arial" charset="0"/>
              <a:ea typeface="+mn-ea"/>
              <a:cs typeface="+mn-cs"/>
            </a:endParaRPr>
          </a:p>
          <a:p>
            <a:pPr marL="228600" indent="-228600">
              <a:buFont typeface="+mj-lt"/>
              <a:buAutoNum type="arabicPeriod"/>
            </a:pPr>
            <a:r>
              <a:rPr lang="en-GB" sz="1200" b="0" kern="1200" dirty="0" smtClean="0">
                <a:solidFill>
                  <a:schemeClr val="tx1"/>
                </a:solidFill>
                <a:effectLst/>
                <a:latin typeface="Arial" charset="0"/>
                <a:ea typeface="+mn-ea"/>
                <a:cs typeface="+mn-cs"/>
              </a:rPr>
              <a:t>As Shoshana said: Agents are Script Processing Engines .</a:t>
            </a:r>
            <a:br>
              <a:rPr lang="en-GB" sz="1200" b="0" kern="1200" dirty="0" smtClean="0">
                <a:solidFill>
                  <a:schemeClr val="tx1"/>
                </a:solidFill>
                <a:effectLst/>
                <a:latin typeface="Arial" charset="0"/>
                <a:ea typeface="+mn-ea"/>
                <a:cs typeface="+mn-cs"/>
              </a:rPr>
            </a:br>
            <a:endParaRPr lang="en-GB" sz="1200" b="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dirty="0" smtClean="0"/>
          </a:p>
          <a:p>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16</a:t>
            </a:fld>
            <a:endParaRPr lang="en-GB" altLang="en-US"/>
          </a:p>
        </p:txBody>
      </p:sp>
    </p:spTree>
    <p:extLst>
      <p:ext uri="{BB962C8B-B14F-4D97-AF65-F5344CB8AC3E}">
        <p14:creationId xmlns:p14="http://schemas.microsoft.com/office/powerpoint/2010/main" val="427693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dirty="0" smtClean="0"/>
              <a:t>All messages sent from the SEM Client</a:t>
            </a:r>
            <a:r>
              <a:rPr lang="en-GB" baseline="0" dirty="0" smtClean="0"/>
              <a:t> to target servers will first be ‘signed’ by the SEM Authorization Server and returned to the GUI for onward transition to the target server(s).</a:t>
            </a:r>
            <a:br>
              <a:rPr lang="en-GB" baseline="0" dirty="0" smtClean="0"/>
            </a:br>
            <a:endParaRPr lang="en-GB" baseline="0" dirty="0" smtClean="0"/>
          </a:p>
          <a:p>
            <a:pPr marL="228600" indent="-228600">
              <a:buAutoNum type="arabicPeriod"/>
            </a:pPr>
            <a:r>
              <a:rPr lang="en-GB" baseline="0" dirty="0" smtClean="0"/>
              <a:t>All transactions transfer scripts for processing the input along with the input itself</a:t>
            </a:r>
            <a:br>
              <a:rPr lang="en-GB" baseline="0" dirty="0" smtClean="0"/>
            </a:br>
            <a:endParaRPr lang="en-GB" baseline="0" dirty="0" smtClean="0"/>
          </a:p>
          <a:p>
            <a:pPr marL="228600" indent="-228600">
              <a:buAutoNum type="arabicPeriod"/>
            </a:pPr>
            <a:r>
              <a:rPr lang="en-GB" baseline="0" dirty="0" smtClean="0"/>
              <a:t>Agent processes transaction and returns output in ‘results’ window on workstation</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17</a:t>
            </a:fld>
            <a:endParaRPr lang="en-GB" altLang="en-US"/>
          </a:p>
        </p:txBody>
      </p:sp>
    </p:spTree>
    <p:extLst>
      <p:ext uri="{BB962C8B-B14F-4D97-AF65-F5344CB8AC3E}">
        <p14:creationId xmlns:p14="http://schemas.microsoft.com/office/powerpoint/2010/main" val="317121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r>
              <a:rPr lang="en-GB" sz="1200" b="0" kern="1200" dirty="0" smtClean="0">
                <a:solidFill>
                  <a:schemeClr val="tx1"/>
                </a:solidFill>
                <a:effectLst/>
                <a:latin typeface="Arial" charset="0"/>
                <a:ea typeface="+mn-ea"/>
                <a:cs typeface="+mn-cs"/>
              </a:rPr>
              <a:t>Start the demo with simplest management tool – Task Scripts.</a:t>
            </a:r>
            <a:br>
              <a:rPr lang="en-GB" sz="1200" b="0" kern="1200" dirty="0" smtClean="0">
                <a:solidFill>
                  <a:schemeClr val="tx1"/>
                </a:solidFill>
                <a:effectLst/>
                <a:latin typeface="Arial" charset="0"/>
                <a:ea typeface="+mn-ea"/>
                <a:cs typeface="+mn-cs"/>
              </a:rPr>
            </a:br>
            <a:endParaRPr lang="en-GB" sz="1200" b="0" kern="1200" dirty="0" smtClean="0">
              <a:solidFill>
                <a:schemeClr val="tx1"/>
              </a:solidFill>
              <a:effectLst/>
              <a:latin typeface="Arial" charset="0"/>
              <a:ea typeface="+mn-ea"/>
              <a:cs typeface="+mn-cs"/>
            </a:endParaRPr>
          </a:p>
          <a:p>
            <a:pPr marL="228600" indent="-228600">
              <a:buFont typeface="+mj-lt"/>
              <a:buAutoNum type="arabicPeriod"/>
            </a:pPr>
            <a:r>
              <a:rPr lang="en-GB" sz="1200" b="0" kern="1200" dirty="0" smtClean="0">
                <a:solidFill>
                  <a:schemeClr val="tx1"/>
                </a:solidFill>
                <a:effectLst/>
                <a:latin typeface="Arial" charset="0"/>
                <a:ea typeface="+mn-ea"/>
                <a:cs typeface="+mn-cs"/>
              </a:rPr>
              <a:t>Type DCL commands –</a:t>
            </a:r>
            <a:r>
              <a:rPr lang="en-GB" sz="1200" b="0" kern="1200" baseline="0" dirty="0" smtClean="0">
                <a:solidFill>
                  <a:schemeClr val="tx1"/>
                </a:solidFill>
                <a:effectLst/>
                <a:latin typeface="Arial" charset="0"/>
                <a:ea typeface="+mn-ea"/>
                <a:cs typeface="+mn-cs"/>
              </a:rPr>
              <a:t> execute them </a:t>
            </a:r>
            <a:r>
              <a:rPr lang="en-GB" sz="1200" b="0" kern="1200" dirty="0" smtClean="0">
                <a:solidFill>
                  <a:schemeClr val="tx1"/>
                </a:solidFill>
                <a:effectLst/>
                <a:latin typeface="Arial" charset="0"/>
                <a:ea typeface="+mn-ea"/>
                <a:cs typeface="+mn-cs"/>
              </a:rPr>
              <a:t>on multiple VMS Servers.</a:t>
            </a:r>
            <a:br>
              <a:rPr lang="en-GB" sz="1200" b="0" kern="1200" dirty="0" smtClean="0">
                <a:solidFill>
                  <a:schemeClr val="tx1"/>
                </a:solidFill>
                <a:effectLst/>
                <a:latin typeface="Arial" charset="0"/>
                <a:ea typeface="+mn-ea"/>
                <a:cs typeface="+mn-cs"/>
              </a:rPr>
            </a:br>
            <a:endParaRPr lang="en-GB" sz="1200" b="0" kern="1200" dirty="0" smtClean="0">
              <a:solidFill>
                <a:schemeClr val="tx1"/>
              </a:solidFill>
              <a:effectLst/>
              <a:latin typeface="Arial" charset="0"/>
              <a:ea typeface="+mn-ea"/>
              <a:cs typeface="+mn-cs"/>
            </a:endParaRPr>
          </a:p>
          <a:p>
            <a:pPr marL="228600" indent="-228600">
              <a:buFont typeface="+mj-lt"/>
              <a:buAutoNum type="arabicPeriod"/>
            </a:pPr>
            <a:r>
              <a:rPr lang="en-GB" sz="1200" b="0" kern="1200" dirty="0" smtClean="0">
                <a:solidFill>
                  <a:schemeClr val="tx1"/>
                </a:solidFill>
                <a:effectLst/>
                <a:latin typeface="Arial" charset="0"/>
                <a:ea typeface="+mn-ea"/>
                <a:cs typeface="+mn-cs"/>
              </a:rPr>
              <a:t>To demonstrate  - use “$ Show Time” .</a:t>
            </a:r>
            <a:br>
              <a:rPr lang="en-GB" sz="1200" b="0" kern="1200" dirty="0" smtClean="0">
                <a:solidFill>
                  <a:schemeClr val="tx1"/>
                </a:solidFill>
                <a:effectLst/>
                <a:latin typeface="Arial" charset="0"/>
                <a:ea typeface="+mn-ea"/>
                <a:cs typeface="+mn-cs"/>
              </a:rPr>
            </a:br>
            <a:endParaRPr lang="en-GB" sz="1200" b="0" kern="1200" dirty="0" smtClean="0">
              <a:solidFill>
                <a:schemeClr val="tx1"/>
              </a:solidFill>
              <a:effectLst/>
              <a:latin typeface="Arial" charset="0"/>
              <a:ea typeface="+mn-ea"/>
              <a:cs typeface="+mn-cs"/>
            </a:endParaRPr>
          </a:p>
          <a:p>
            <a:pPr marL="228600" indent="-228600">
              <a:buFont typeface="+mj-lt"/>
              <a:buAutoNum type="arabicPeriod"/>
            </a:pPr>
            <a:r>
              <a:rPr lang="en-GB" sz="1200" b="0" kern="1200" dirty="0" smtClean="0">
                <a:solidFill>
                  <a:schemeClr val="tx1"/>
                </a:solidFill>
                <a:effectLst/>
                <a:latin typeface="Arial" charset="0"/>
                <a:ea typeface="+mn-ea"/>
                <a:cs typeface="+mn-cs"/>
              </a:rPr>
              <a:t>Since SEM automatically adds  “set  </a:t>
            </a:r>
            <a:r>
              <a:rPr lang="en-GB" sz="1200" b="0" kern="1200" dirty="0" err="1" smtClean="0">
                <a:solidFill>
                  <a:schemeClr val="tx1"/>
                </a:solidFill>
                <a:effectLst/>
                <a:latin typeface="Arial" charset="0"/>
                <a:ea typeface="+mn-ea"/>
                <a:cs typeface="+mn-cs"/>
              </a:rPr>
              <a:t>noverify</a:t>
            </a:r>
            <a:r>
              <a:rPr lang="en-GB" sz="1200" b="0" kern="1200" dirty="0" smtClean="0">
                <a:solidFill>
                  <a:schemeClr val="tx1"/>
                </a:solidFill>
                <a:effectLst/>
                <a:latin typeface="Arial" charset="0"/>
                <a:ea typeface="+mn-ea"/>
                <a:cs typeface="+mn-cs"/>
              </a:rPr>
              <a:t>”  - add “Set Verify” </a:t>
            </a:r>
            <a:r>
              <a:rPr lang="en-GB" sz="1100" b="0" kern="1200" dirty="0" smtClean="0">
                <a:solidFill>
                  <a:schemeClr val="tx1"/>
                </a:solidFill>
                <a:effectLst/>
                <a:latin typeface="Arial" charset="0"/>
                <a:ea typeface="+mn-ea"/>
                <a:cs typeface="+mn-cs"/>
              </a:rPr>
              <a:t>for the demo.</a:t>
            </a:r>
            <a:br>
              <a:rPr lang="en-GB" sz="1100" b="0" kern="1200" dirty="0" smtClean="0">
                <a:solidFill>
                  <a:schemeClr val="tx1"/>
                </a:solidFill>
                <a:effectLst/>
                <a:latin typeface="Arial" charset="0"/>
                <a:ea typeface="+mn-ea"/>
                <a:cs typeface="+mn-cs"/>
              </a:rPr>
            </a:br>
            <a:endParaRPr lang="en-GB" sz="1100" b="0" kern="1200" dirty="0" smtClean="0">
              <a:solidFill>
                <a:schemeClr val="tx1"/>
              </a:solidFill>
              <a:effectLst/>
              <a:latin typeface="Arial" charset="0"/>
              <a:ea typeface="+mn-ea"/>
              <a:cs typeface="+mn-cs"/>
            </a:endParaRPr>
          </a:p>
          <a:p>
            <a:pPr marL="228600" indent="-228600">
              <a:buFont typeface="+mj-lt"/>
              <a:buAutoNum type="arabicPeriod"/>
            </a:pPr>
            <a:r>
              <a:rPr lang="en-GB" sz="1200" b="0" kern="1200" dirty="0" smtClean="0">
                <a:solidFill>
                  <a:schemeClr val="tx1"/>
                </a:solidFill>
                <a:effectLst/>
                <a:latin typeface="Arial" charset="0"/>
                <a:ea typeface="+mn-ea"/>
                <a:cs typeface="+mn-cs"/>
              </a:rPr>
              <a:t> </a:t>
            </a:r>
            <a:r>
              <a:rPr lang="en-GB" sz="1200" b="0" kern="1200" baseline="0" dirty="0" smtClean="0">
                <a:solidFill>
                  <a:schemeClr val="tx1"/>
                </a:solidFill>
                <a:effectLst/>
                <a:latin typeface="Arial" charset="0"/>
                <a:ea typeface="+mn-ea"/>
                <a:cs typeface="+mn-cs"/>
              </a:rPr>
              <a:t>Output </a:t>
            </a:r>
            <a:r>
              <a:rPr lang="en-GB" sz="1100" b="0" kern="1200" baseline="0" dirty="0" smtClean="0">
                <a:solidFill>
                  <a:schemeClr val="tx1"/>
                </a:solidFill>
                <a:effectLst/>
                <a:latin typeface="Arial" charset="0"/>
                <a:ea typeface="+mn-ea"/>
                <a:cs typeface="+mn-cs"/>
              </a:rPr>
              <a:t>from DCL Script shown </a:t>
            </a:r>
            <a:r>
              <a:rPr lang="en-GB" sz="1200" b="0" kern="1200" baseline="0" dirty="0" smtClean="0">
                <a:solidFill>
                  <a:schemeClr val="tx1"/>
                </a:solidFill>
                <a:effectLst/>
                <a:latin typeface="Arial" charset="0"/>
                <a:ea typeface="+mn-ea"/>
                <a:cs typeface="+mn-cs"/>
              </a:rPr>
              <a:t>in ‘Results’ pane.</a:t>
            </a:r>
            <a:br>
              <a:rPr lang="en-GB" sz="1200" b="0" kern="1200" baseline="0" dirty="0" smtClean="0">
                <a:solidFill>
                  <a:schemeClr val="tx1"/>
                </a:solidFill>
                <a:effectLst/>
                <a:latin typeface="Arial" charset="0"/>
                <a:ea typeface="+mn-ea"/>
                <a:cs typeface="+mn-cs"/>
              </a:rPr>
            </a:br>
            <a:endParaRPr lang="en-GB" sz="1200" b="0" kern="1200" baseline="0" dirty="0" smtClean="0">
              <a:solidFill>
                <a:schemeClr val="tx1"/>
              </a:solidFill>
              <a:effectLst/>
              <a:latin typeface="Arial" charset="0"/>
              <a:ea typeface="+mn-ea"/>
              <a:cs typeface="+mn-cs"/>
            </a:endParaRPr>
          </a:p>
          <a:p>
            <a:pPr marL="228600" indent="-228600">
              <a:buFont typeface="+mj-lt"/>
              <a:buAutoNum type="arabicPeriod"/>
            </a:pPr>
            <a:r>
              <a:rPr lang="en-GB" sz="1200" b="0" kern="1200" baseline="0" dirty="0" smtClean="0">
                <a:solidFill>
                  <a:schemeClr val="tx1"/>
                </a:solidFill>
                <a:effectLst/>
                <a:latin typeface="Arial" charset="0"/>
                <a:ea typeface="+mn-ea"/>
                <a:cs typeface="+mn-cs"/>
              </a:rPr>
              <a:t>Add a Parameter </a:t>
            </a:r>
            <a:r>
              <a:rPr lang="en-GB" sz="1100" b="0" kern="1200" baseline="0" dirty="0" smtClean="0">
                <a:solidFill>
                  <a:schemeClr val="tx1"/>
                </a:solidFill>
                <a:effectLst/>
                <a:latin typeface="Arial" charset="0"/>
                <a:ea typeface="+mn-ea"/>
                <a:cs typeface="+mn-cs"/>
              </a:rPr>
              <a:t>form and pass parameters at run time to the script.</a:t>
            </a:r>
            <a:br>
              <a:rPr lang="en-GB" sz="1100" b="0" kern="1200" baseline="0" dirty="0" smtClean="0">
                <a:solidFill>
                  <a:schemeClr val="tx1"/>
                </a:solidFill>
                <a:effectLst/>
                <a:latin typeface="Arial" charset="0"/>
                <a:ea typeface="+mn-ea"/>
                <a:cs typeface="+mn-cs"/>
              </a:rPr>
            </a:br>
            <a:endParaRPr lang="en-GB" sz="1100" b="0" kern="1200" baseline="0" dirty="0" smtClean="0">
              <a:solidFill>
                <a:schemeClr val="tx1"/>
              </a:solidFill>
              <a:effectLst/>
              <a:latin typeface="Arial" charset="0"/>
              <a:ea typeface="+mn-ea"/>
              <a:cs typeface="+mn-cs"/>
            </a:endParaRPr>
          </a:p>
          <a:p>
            <a:pPr marL="228600" indent="-228600">
              <a:buFont typeface="+mj-lt"/>
              <a:buAutoNum type="arabicPeriod"/>
            </a:pPr>
            <a:r>
              <a:rPr lang="en-GB" sz="1100" b="0" kern="1200" baseline="0" dirty="0" smtClean="0">
                <a:solidFill>
                  <a:schemeClr val="tx1"/>
                </a:solidFill>
                <a:effectLst/>
                <a:latin typeface="Arial" charset="0"/>
                <a:ea typeface="+mn-ea"/>
                <a:cs typeface="+mn-cs"/>
              </a:rPr>
              <a:t>Demo parameters with a </a:t>
            </a:r>
            <a:r>
              <a:rPr lang="en-GB" sz="1200" b="0" kern="1200" baseline="0" dirty="0" smtClean="0">
                <a:solidFill>
                  <a:schemeClr val="tx1"/>
                </a:solidFill>
                <a:effectLst/>
                <a:latin typeface="Arial" charset="0"/>
                <a:ea typeface="+mn-ea"/>
                <a:cs typeface="+mn-cs"/>
              </a:rPr>
              <a:t>VMS Directory command.</a:t>
            </a:r>
            <a:br>
              <a:rPr lang="en-GB" sz="1200" b="0" kern="1200" baseline="0" dirty="0" smtClean="0">
                <a:solidFill>
                  <a:schemeClr val="tx1"/>
                </a:solidFill>
                <a:effectLst/>
                <a:latin typeface="Arial" charset="0"/>
                <a:ea typeface="+mn-ea"/>
                <a:cs typeface="+mn-cs"/>
              </a:rPr>
            </a:br>
            <a:endParaRPr lang="en-GB" sz="1200" b="0" kern="1200" baseline="0" dirty="0" smtClean="0">
              <a:solidFill>
                <a:schemeClr val="tx1"/>
              </a:solidFill>
              <a:effectLst/>
              <a:latin typeface="Arial" charset="0"/>
              <a:ea typeface="+mn-ea"/>
              <a:cs typeface="+mn-cs"/>
            </a:endParaRPr>
          </a:p>
          <a:p>
            <a:pPr marL="228600" indent="-228600">
              <a:buFont typeface="+mj-lt"/>
              <a:buAutoNum type="arabicPeriod"/>
            </a:pPr>
            <a:r>
              <a:rPr lang="en-GB" sz="1200" b="0" kern="1200" baseline="0" dirty="0" smtClean="0">
                <a:solidFill>
                  <a:schemeClr val="tx1"/>
                </a:solidFill>
                <a:effectLst/>
                <a:latin typeface="Arial" charset="0"/>
                <a:ea typeface="+mn-ea"/>
                <a:cs typeface="+mn-cs"/>
              </a:rPr>
              <a:t> Export Results </a:t>
            </a:r>
            <a:r>
              <a:rPr lang="en-GB" sz="1100" b="0" kern="1200" baseline="0" dirty="0" smtClean="0">
                <a:solidFill>
                  <a:schemeClr val="tx1"/>
                </a:solidFill>
                <a:effectLst/>
                <a:latin typeface="Arial" charset="0"/>
                <a:ea typeface="+mn-ea"/>
                <a:cs typeface="+mn-cs"/>
              </a:rPr>
              <a:t>window.</a:t>
            </a:r>
          </a:p>
          <a:p>
            <a:pPr marL="228600" indent="-228600">
              <a:buFont typeface="+mj-lt"/>
              <a:buAutoNum type="arabicPeriod"/>
            </a:pP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18</a:t>
            </a:fld>
            <a:endParaRPr lang="en-GB" altLang="en-US"/>
          </a:p>
        </p:txBody>
      </p:sp>
    </p:spTree>
    <p:extLst>
      <p:ext uri="{BB962C8B-B14F-4D97-AF65-F5344CB8AC3E}">
        <p14:creationId xmlns:p14="http://schemas.microsoft.com/office/powerpoint/2010/main" val="2302214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sz="1100" b="0" dirty="0" smtClean="0"/>
              <a:t>Connect to</a:t>
            </a:r>
            <a:r>
              <a:rPr lang="en-GB" sz="1100" b="0" baseline="0" dirty="0" smtClean="0"/>
              <a:t> </a:t>
            </a:r>
            <a:r>
              <a:rPr lang="en-GB" b="0" baseline="0" dirty="0" smtClean="0"/>
              <a:t>multiple servers </a:t>
            </a:r>
            <a:r>
              <a:rPr lang="en-GB" sz="1100" b="0" baseline="0" dirty="0" smtClean="0"/>
              <a:t>(and incidentally multiple platforms) with the </a:t>
            </a:r>
            <a:r>
              <a:rPr lang="en-GB" b="0" baseline="0" dirty="0" smtClean="0"/>
              <a:t>“File and Directory Explorer” .</a:t>
            </a:r>
            <a:br>
              <a:rPr lang="en-GB" b="0" baseline="0" dirty="0" smtClean="0"/>
            </a:br>
            <a:endParaRPr lang="en-GB" sz="1100" b="0" baseline="0" dirty="0" smtClean="0"/>
          </a:p>
          <a:p>
            <a:pPr marL="228600" indent="-228600">
              <a:buAutoNum type="arabicPeriod"/>
            </a:pPr>
            <a:r>
              <a:rPr lang="en-GB" sz="1200" b="0" baseline="0" dirty="0" smtClean="0"/>
              <a:t>Rename, Delete</a:t>
            </a:r>
            <a:r>
              <a:rPr lang="en-GB" sz="1100" b="0" baseline="0" dirty="0" smtClean="0"/>
              <a:t>, files and with the </a:t>
            </a:r>
            <a:r>
              <a:rPr lang="en-GB" sz="1200" b="0" baseline="0" dirty="0" smtClean="0"/>
              <a:t>editor on your workstation edit / create text files </a:t>
            </a:r>
            <a:r>
              <a:rPr lang="en-GB" sz="1100" b="0" baseline="0" dirty="0" smtClean="0"/>
              <a:t>on the remote servers.</a:t>
            </a:r>
            <a:br>
              <a:rPr lang="en-GB" sz="1100" b="0" baseline="0" dirty="0" smtClean="0"/>
            </a:br>
            <a:endParaRPr lang="en-GB" sz="1100" b="0" baseline="0" dirty="0" smtClean="0"/>
          </a:p>
          <a:p>
            <a:pPr marL="228600" indent="-228600">
              <a:buAutoNum type="arabicPeriod"/>
            </a:pPr>
            <a:r>
              <a:rPr lang="en-GB" sz="1100" b="0" baseline="0" dirty="0" smtClean="0"/>
              <a:t>Also </a:t>
            </a:r>
            <a:r>
              <a:rPr lang="en-GB" sz="1200" b="0" baseline="0" dirty="0" smtClean="0"/>
              <a:t>copy files between servers </a:t>
            </a:r>
            <a:r>
              <a:rPr lang="en-GB" sz="1100" b="0" baseline="0" dirty="0" smtClean="0"/>
              <a:t>(retaining file attributes).</a:t>
            </a:r>
            <a:endParaRPr lang="en-GB" b="0"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19</a:t>
            </a:fld>
            <a:endParaRPr lang="en-GB" altLang="en-US"/>
          </a:p>
        </p:txBody>
      </p:sp>
    </p:spTree>
    <p:extLst>
      <p:ext uri="{BB962C8B-B14F-4D97-AF65-F5344CB8AC3E}">
        <p14:creationId xmlns:p14="http://schemas.microsoft.com/office/powerpoint/2010/main" val="188060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b="0" dirty="0" smtClean="0"/>
              <a:t>Display Print / Batch Queues from multiple servers in explorer</a:t>
            </a:r>
            <a:r>
              <a:rPr lang="en-GB" b="0" baseline="0" dirty="0" smtClean="0"/>
              <a:t> window.</a:t>
            </a:r>
            <a:br>
              <a:rPr lang="en-GB" b="0" baseline="0" dirty="0" smtClean="0"/>
            </a:br>
            <a:endParaRPr lang="en-GB" b="0" baseline="0" dirty="0" smtClean="0"/>
          </a:p>
          <a:p>
            <a:pPr marL="228600" indent="-228600">
              <a:buAutoNum type="arabicPeriod"/>
            </a:pPr>
            <a:r>
              <a:rPr lang="en-GB" b="0" baseline="0" dirty="0" smtClean="0"/>
              <a:t>Queues and jobs can all be managed from this window.</a:t>
            </a:r>
            <a:br>
              <a:rPr lang="en-GB" b="0" baseline="0" dirty="0" smtClean="0"/>
            </a:br>
            <a:endParaRPr lang="en-GB" b="0" baseline="0" dirty="0" smtClean="0"/>
          </a:p>
          <a:p>
            <a:pPr marL="228600" indent="-228600">
              <a:buAutoNum type="arabicPeriod"/>
            </a:pPr>
            <a:r>
              <a:rPr lang="en-GB" b="0" baseline="0" dirty="0" smtClean="0"/>
              <a:t>e.g. </a:t>
            </a:r>
          </a:p>
          <a:p>
            <a:pPr marL="685800" lvl="1" indent="-228600">
              <a:buFont typeface="Arial" panose="020B0604020202020204" pitchFamily="34" charset="0"/>
              <a:buChar char="•"/>
            </a:pPr>
            <a:r>
              <a:rPr lang="en-GB" b="0" baseline="0" dirty="0" smtClean="0"/>
              <a:t>queues can be stopped / started</a:t>
            </a:r>
          </a:p>
          <a:p>
            <a:pPr marL="685800" lvl="1" indent="-228600">
              <a:buFont typeface="Arial" panose="020B0604020202020204" pitchFamily="34" charset="0"/>
              <a:buChar char="•"/>
            </a:pPr>
            <a:r>
              <a:rPr lang="en-GB" b="0" baseline="0" dirty="0" smtClean="0"/>
              <a:t>jobs put on hold / released</a:t>
            </a:r>
          </a:p>
          <a:p>
            <a:pPr marL="685800" lvl="1" indent="-228600">
              <a:buFont typeface="Arial" panose="020B0604020202020204" pitchFamily="34" charset="0"/>
              <a:buChar char="•"/>
            </a:pPr>
            <a:r>
              <a:rPr lang="en-GB" b="0" baseline="0" dirty="0" smtClean="0"/>
              <a:t>Waiting jobs dragged and dropped to another queue</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20</a:t>
            </a:fld>
            <a:endParaRPr lang="en-GB" altLang="en-US"/>
          </a:p>
        </p:txBody>
      </p:sp>
    </p:spTree>
    <p:extLst>
      <p:ext uri="{BB962C8B-B14F-4D97-AF65-F5344CB8AC3E}">
        <p14:creationId xmlns:p14="http://schemas.microsoft.com/office/powerpoint/2010/main" val="151740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Multi-Platform System Management:  “Sysgem Enterprise Manager” (SEM).</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a:t>
            </a:fld>
            <a:endParaRPr lang="en-GB" altLang="en-US"/>
          </a:p>
        </p:txBody>
      </p:sp>
    </p:spTree>
    <p:extLst>
      <p:ext uri="{BB962C8B-B14F-4D97-AF65-F5344CB8AC3E}">
        <p14:creationId xmlns:p14="http://schemas.microsoft.com/office/powerpoint/2010/main" val="90595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r>
              <a:rPr lang="en-GB" b="0" dirty="0" smtClean="0"/>
              <a:t>Enterprise Accounts window used by Help Desk / Use Admin / Security </a:t>
            </a:r>
            <a:r>
              <a:rPr lang="en-GB" b="0" dirty="0" err="1" smtClean="0"/>
              <a:t>Gps</a:t>
            </a:r>
            <a:r>
              <a:rPr lang="en-GB" b="0" dirty="0" smtClean="0"/>
              <a:t>.</a:t>
            </a:r>
            <a:r>
              <a:rPr lang="en-GB" b="0" dirty="0"/>
              <a:t/>
            </a:r>
            <a:br>
              <a:rPr lang="en-GB" b="0" dirty="0"/>
            </a:br>
            <a:endParaRPr lang="en-GB" b="0" dirty="0" smtClean="0"/>
          </a:p>
          <a:p>
            <a:pPr marL="228600" indent="-228600">
              <a:buFont typeface="+mj-lt"/>
              <a:buAutoNum type="arabicPeriod"/>
            </a:pPr>
            <a:r>
              <a:rPr lang="en-GB" b="0" dirty="0" smtClean="0"/>
              <a:t>Single</a:t>
            </a:r>
            <a:r>
              <a:rPr lang="en-GB" b="0" baseline="0" dirty="0" smtClean="0"/>
              <a:t> SEM window lists accounts from multiple servers &amp; platform types.</a:t>
            </a:r>
            <a:br>
              <a:rPr lang="en-GB" b="0" baseline="0" dirty="0" smtClean="0"/>
            </a:br>
            <a:endParaRPr lang="en-GB" b="0" baseline="0" dirty="0" smtClean="0"/>
          </a:p>
          <a:p>
            <a:pPr marL="228600" indent="-228600">
              <a:buFont typeface="+mj-lt"/>
              <a:buAutoNum type="arabicPeriod"/>
            </a:pPr>
            <a:r>
              <a:rPr lang="en-GB" b="0" baseline="0" dirty="0" smtClean="0"/>
              <a:t>List can be sorted /filtered on any column, e.g.:</a:t>
            </a:r>
          </a:p>
          <a:p>
            <a:pPr marL="685800" lvl="1" indent="-228600">
              <a:buFont typeface="Arial" panose="020B0604020202020204" pitchFamily="34" charset="0"/>
              <a:buChar char="•"/>
            </a:pPr>
            <a:r>
              <a:rPr lang="en-GB" b="0" baseline="0" dirty="0" smtClean="0"/>
              <a:t>show accounts containing certain text string (across all servers)</a:t>
            </a:r>
          </a:p>
          <a:p>
            <a:pPr marL="685800" lvl="1" indent="-228600">
              <a:buFont typeface="Arial" panose="020B0604020202020204" pitchFamily="34" charset="0"/>
              <a:buChar char="•"/>
            </a:pPr>
            <a:r>
              <a:rPr lang="en-GB" b="0" baseline="0" dirty="0" smtClean="0"/>
              <a:t>users who belong to a certain UIC group</a:t>
            </a:r>
          </a:p>
          <a:p>
            <a:pPr marL="685800" lvl="1" indent="-228600">
              <a:buFont typeface="Arial" panose="020B0604020202020204" pitchFamily="34" charset="0"/>
              <a:buChar char="•"/>
            </a:pPr>
            <a:r>
              <a:rPr lang="en-GB" b="0" baseline="0" dirty="0" smtClean="0"/>
              <a:t>accounts with raised privileges</a:t>
            </a:r>
          </a:p>
          <a:p>
            <a:pPr marL="685800" lvl="1" indent="-228600">
              <a:buFont typeface="Arial" panose="020B0604020202020204" pitchFamily="34" charset="0"/>
              <a:buChar char="•"/>
            </a:pPr>
            <a:r>
              <a:rPr lang="en-GB" b="0" baseline="0" dirty="0" smtClean="0"/>
              <a:t>not logged in for a period of time</a:t>
            </a:r>
          </a:p>
          <a:p>
            <a:pPr marL="228600" indent="-228600">
              <a:buFont typeface="+mj-lt"/>
              <a:buAutoNum type="arabicPeriod"/>
            </a:pPr>
            <a:endParaRPr lang="en-GB" b="0" dirty="0" smtClean="0"/>
          </a:p>
          <a:p>
            <a:pPr marL="228600" indent="-228600">
              <a:buFont typeface="+mj-lt"/>
              <a:buAutoNum type="arabicPeriod"/>
            </a:pPr>
            <a:r>
              <a:rPr lang="en-GB" b="0" dirty="0" smtClean="0"/>
              <a:t>In this example – all users from 3</a:t>
            </a:r>
            <a:r>
              <a:rPr lang="en-GB" b="0" baseline="0" dirty="0" smtClean="0"/>
              <a:t> servers (782 users).</a:t>
            </a:r>
            <a:br>
              <a:rPr lang="en-GB" b="0" baseline="0" dirty="0" smtClean="0"/>
            </a:br>
            <a:endParaRPr lang="en-GB" b="0" baseline="0" dirty="0" smtClean="0"/>
          </a:p>
          <a:p>
            <a:pPr marL="228600" indent="-228600">
              <a:buFont typeface="+mj-lt"/>
              <a:buAutoNum type="arabicPeriod"/>
            </a:pPr>
            <a:r>
              <a:rPr lang="en-GB" b="0" baseline="0" dirty="0" smtClean="0"/>
              <a:t>Click on “UIC” column title – who belongs to which groups over 3 servers.</a:t>
            </a:r>
            <a:br>
              <a:rPr lang="en-GB" b="0" baseline="0" dirty="0" smtClean="0"/>
            </a:br>
            <a:endParaRPr lang="en-GB" b="0" baseline="0" dirty="0" smtClean="0"/>
          </a:p>
          <a:p>
            <a:pPr marL="228600" indent="-228600">
              <a:buFont typeface="+mj-lt"/>
              <a:buAutoNum type="arabicPeriod"/>
            </a:pPr>
            <a:r>
              <a:rPr lang="en-GB" b="0" baseline="0" dirty="0" smtClean="0"/>
              <a:t>Filter on UIC Group 100.</a:t>
            </a:r>
            <a:br>
              <a:rPr lang="en-GB" b="0" baseline="0" dirty="0" smtClean="0"/>
            </a:br>
            <a:endParaRPr lang="en-GB" b="0" baseline="0" dirty="0" smtClean="0"/>
          </a:p>
          <a:p>
            <a:pPr marL="228600" indent="-228600">
              <a:buFont typeface="+mj-lt"/>
              <a:buAutoNum type="arabicPeriod"/>
            </a:pPr>
            <a:r>
              <a:rPr lang="en-GB" b="0" baseline="0" dirty="0" smtClean="0"/>
              <a:t>Filter hides information, doesn’t remove it. Remove filter - info returned.</a:t>
            </a:r>
            <a:br>
              <a:rPr lang="en-GB" b="0" baseline="0" dirty="0" smtClean="0"/>
            </a:br>
            <a:endParaRPr lang="en-GB" b="0" baseline="0" dirty="0" smtClean="0"/>
          </a:p>
          <a:p>
            <a:pPr marL="228600" indent="-228600">
              <a:buFont typeface="+mj-lt"/>
              <a:buAutoNum type="arabicPeriod"/>
            </a:pPr>
            <a:r>
              <a:rPr lang="en-GB" b="0" baseline="0" dirty="0" smtClean="0"/>
              <a:t>Pre-set filters – e.g. raised </a:t>
            </a:r>
            <a:r>
              <a:rPr lang="en-GB" b="0" baseline="0" dirty="0" err="1" smtClean="0"/>
              <a:t>privs</a:t>
            </a:r>
            <a:r>
              <a:rPr lang="en-GB" b="0" baseline="0" dirty="0" smtClean="0"/>
              <a:t>. (3 servers - 156 raised </a:t>
            </a:r>
            <a:r>
              <a:rPr lang="en-GB" b="0" baseline="0" dirty="0" err="1" smtClean="0"/>
              <a:t>priv’d</a:t>
            </a:r>
            <a:r>
              <a:rPr lang="en-GB" b="0" baseline="0" dirty="0" smtClean="0"/>
              <a:t> accounts).</a:t>
            </a:r>
          </a:p>
          <a:p>
            <a:pPr marL="228600" indent="-228600">
              <a:buFont typeface="+mj-lt"/>
              <a:buAutoNum type="arabicPeriod"/>
            </a:pPr>
            <a:endParaRPr lang="en-GB" b="0" baseline="0" dirty="0" smtClean="0"/>
          </a:p>
          <a:p>
            <a:pPr marL="228600" indent="-228600">
              <a:buFont typeface="+mj-lt"/>
              <a:buAutoNum type="arabicPeriod"/>
            </a:pPr>
            <a:r>
              <a:rPr lang="en-GB" b="0" baseline="0" dirty="0" smtClean="0"/>
              <a:t>Sort on last login – why do accounts need raised </a:t>
            </a:r>
            <a:r>
              <a:rPr lang="en-GB" b="0" baseline="0" dirty="0" err="1" smtClean="0"/>
              <a:t>privs</a:t>
            </a:r>
            <a:r>
              <a:rPr lang="en-GB" b="0" baseline="0" dirty="0" smtClean="0"/>
              <a:t> if not used?</a:t>
            </a:r>
            <a:br>
              <a:rPr lang="en-GB" b="0" baseline="0" dirty="0" smtClean="0"/>
            </a:br>
            <a:endParaRPr lang="en-GB" b="0" baseline="0" dirty="0" smtClean="0"/>
          </a:p>
          <a:p>
            <a:pPr marL="228600" indent="-228600">
              <a:buFont typeface="+mj-lt"/>
              <a:buAutoNum type="arabicPeriod"/>
            </a:pPr>
            <a:r>
              <a:rPr lang="en-GB" b="0" baseline="0" dirty="0" smtClean="0"/>
              <a:t> Most </a:t>
            </a:r>
            <a:r>
              <a:rPr lang="en-GB" b="0" baseline="0" dirty="0" err="1" smtClean="0"/>
              <a:t>priv’d</a:t>
            </a:r>
            <a:r>
              <a:rPr lang="en-GB" b="0" baseline="0" dirty="0" smtClean="0"/>
              <a:t> accounts are disabled (see status column).</a:t>
            </a:r>
            <a:br>
              <a:rPr lang="en-GB" b="0" baseline="0" dirty="0" smtClean="0"/>
            </a:br>
            <a:endParaRPr lang="en-GB" b="0" baseline="0" dirty="0" smtClean="0"/>
          </a:p>
          <a:p>
            <a:pPr marL="228600" indent="-228600">
              <a:buFont typeface="+mj-lt"/>
              <a:buAutoNum type="arabicPeriod"/>
            </a:pPr>
            <a:r>
              <a:rPr lang="en-GB" b="0" baseline="0" dirty="0" smtClean="0"/>
              <a:t>Multiple selection of accounts – perform single menu option (e.g. disable).</a:t>
            </a:r>
            <a:br>
              <a:rPr lang="en-GB" b="0" baseline="0" dirty="0" smtClean="0"/>
            </a:br>
            <a:endParaRPr lang="en-GB" b="0" baseline="0" dirty="0" smtClean="0"/>
          </a:p>
          <a:p>
            <a:pPr marL="228600" indent="-228600">
              <a:buFont typeface="+mj-lt"/>
              <a:buAutoNum type="arabicPeriod"/>
            </a:pPr>
            <a:r>
              <a:rPr lang="en-GB" b="0" baseline="0" dirty="0" smtClean="0"/>
              <a:t>Similarly – create accounts on multiple servers in a single transaction.</a:t>
            </a:r>
          </a:p>
          <a:p>
            <a:pPr marL="228600" indent="-228600">
              <a:buFont typeface="+mj-lt"/>
              <a:buAutoNum type="arabicPeriod"/>
            </a:pPr>
            <a:endParaRPr lang="en-GB" dirty="0" smtClean="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21</a:t>
            </a:fld>
            <a:endParaRPr lang="en-GB" altLang="en-US"/>
          </a:p>
        </p:txBody>
      </p:sp>
    </p:spTree>
    <p:extLst>
      <p:ext uri="{BB962C8B-B14F-4D97-AF65-F5344CB8AC3E}">
        <p14:creationId xmlns:p14="http://schemas.microsoft.com/office/powerpoint/2010/main" val="232277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b="0" dirty="0" smtClean="0"/>
              <a:t>Large</a:t>
            </a:r>
            <a:r>
              <a:rPr lang="en-GB" b="0" baseline="0" dirty="0" smtClean="0"/>
              <a:t> number </a:t>
            </a:r>
            <a:r>
              <a:rPr lang="en-GB" sz="1100" b="0" baseline="0" dirty="0" smtClean="0"/>
              <a:t>of SEM displays for </a:t>
            </a:r>
            <a:r>
              <a:rPr lang="en-GB" b="0" baseline="0" dirty="0" smtClean="0"/>
              <a:t>monitoring </a:t>
            </a:r>
            <a:r>
              <a:rPr lang="en-GB" sz="1100" b="0" baseline="0" dirty="0" smtClean="0"/>
              <a:t>servers &amp; </a:t>
            </a:r>
            <a:r>
              <a:rPr lang="en-GB" sz="1200" b="0" baseline="0" dirty="0" smtClean="0"/>
              <a:t>return</a:t>
            </a:r>
            <a:r>
              <a:rPr lang="en-GB" sz="1100" b="0" baseline="0" dirty="0" smtClean="0"/>
              <a:t> info.</a:t>
            </a:r>
            <a:r>
              <a:rPr lang="en-GB" sz="800" b="0" baseline="0" dirty="0" smtClean="0"/>
              <a:t/>
            </a:r>
            <a:br>
              <a:rPr lang="en-GB" sz="800" b="0" baseline="0" dirty="0" smtClean="0"/>
            </a:br>
            <a:endParaRPr lang="en-GB" sz="800" b="0" baseline="0" dirty="0" smtClean="0"/>
          </a:p>
          <a:p>
            <a:pPr marL="228600" indent="-228600">
              <a:buAutoNum type="arabicPeriod"/>
            </a:pPr>
            <a:r>
              <a:rPr lang="en-GB" sz="1100" b="0" dirty="0" smtClean="0"/>
              <a:t>E.G. Disk Monitor:</a:t>
            </a:r>
          </a:p>
          <a:p>
            <a:pPr marL="685800" lvl="1" indent="-228600">
              <a:buFont typeface="Arial" panose="020B0604020202020204" pitchFamily="34" charset="0"/>
              <a:buChar char="•"/>
            </a:pPr>
            <a:r>
              <a:rPr lang="en-GB" sz="1100" b="0" dirty="0" smtClean="0"/>
              <a:t>which </a:t>
            </a:r>
            <a:r>
              <a:rPr lang="en-GB" sz="1200" b="0" dirty="0" smtClean="0"/>
              <a:t>volumes</a:t>
            </a:r>
            <a:r>
              <a:rPr lang="en-GB" sz="1100" b="0" dirty="0" smtClean="0"/>
              <a:t> available</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kern="1200" dirty="0" smtClean="0">
                <a:solidFill>
                  <a:schemeClr val="tx1"/>
                </a:solidFill>
                <a:effectLst/>
                <a:latin typeface="Arial" charset="0"/>
                <a:ea typeface="+mn-ea"/>
                <a:cs typeface="+mn-cs"/>
              </a:rPr>
              <a:t>device name </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kern="1200" dirty="0" smtClean="0">
                <a:solidFill>
                  <a:schemeClr val="tx1"/>
                </a:solidFill>
                <a:effectLst/>
                <a:latin typeface="Arial" charset="0"/>
                <a:ea typeface="+mn-ea"/>
                <a:cs typeface="+mn-cs"/>
              </a:rPr>
              <a:t>error counts</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kern="1200" dirty="0" smtClean="0">
                <a:solidFill>
                  <a:schemeClr val="tx1"/>
                </a:solidFill>
                <a:effectLst/>
                <a:latin typeface="Arial" charset="0"/>
                <a:ea typeface="+mn-ea"/>
                <a:cs typeface="+mn-cs"/>
              </a:rPr>
              <a:t>total size of the disks </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kern="1200" dirty="0" smtClean="0">
                <a:solidFill>
                  <a:schemeClr val="tx1"/>
                </a:solidFill>
                <a:effectLst/>
                <a:latin typeface="Arial" charset="0"/>
                <a:ea typeface="+mn-ea"/>
                <a:cs typeface="+mn-cs"/>
              </a:rPr>
              <a:t>amount of used space &amp; free space in megabytes / blocks</a:t>
            </a:r>
            <a:r>
              <a:rPr lang="en-GB" sz="1100" b="0" dirty="0" smtClean="0"/>
              <a:t/>
            </a:r>
            <a:br>
              <a:rPr lang="en-GB" sz="1100" b="0" dirty="0" smtClean="0"/>
            </a:br>
            <a:endParaRPr lang="en-GB" sz="1100" b="0" dirty="0" smtClean="0"/>
          </a:p>
          <a:p>
            <a:pPr marL="228600" indent="-228600">
              <a:buAutoNum type="arabicPeriod"/>
            </a:pPr>
            <a:r>
              <a:rPr lang="en-GB" sz="1100" b="0" dirty="0" smtClean="0"/>
              <a:t>Filters</a:t>
            </a:r>
            <a:r>
              <a:rPr lang="en-GB" sz="1100" b="0" baseline="0" dirty="0" smtClean="0"/>
              <a:t> show or hide information that match criteria.</a:t>
            </a:r>
            <a:br>
              <a:rPr lang="en-GB" sz="1100" b="0" baseline="0" dirty="0" smtClean="0"/>
            </a:br>
            <a:endParaRPr lang="en-GB" sz="1100" b="0" baseline="0" dirty="0" smtClean="0"/>
          </a:p>
          <a:p>
            <a:pPr marL="228600" indent="-228600">
              <a:buAutoNum type="arabicPeriod"/>
            </a:pPr>
            <a:r>
              <a:rPr lang="en-GB" sz="1100" b="0" baseline="0" dirty="0" smtClean="0"/>
              <a:t>Automatic refresh.</a:t>
            </a:r>
            <a:br>
              <a:rPr lang="en-GB" sz="1100" b="0" baseline="0" dirty="0" smtClean="0"/>
            </a:br>
            <a:endParaRPr lang="en-GB" sz="1100" b="0" baseline="0" dirty="0" smtClean="0"/>
          </a:p>
          <a:p>
            <a:pPr marL="228600" indent="-228600">
              <a:buAutoNum type="arabicPeriod"/>
            </a:pPr>
            <a:r>
              <a:rPr lang="en-GB" sz="1100" b="0" dirty="0" smtClean="0"/>
              <a:t>Alarms – take action when thresholds exceeded:</a:t>
            </a:r>
          </a:p>
          <a:p>
            <a:pPr marL="685800" lvl="1" indent="-228600">
              <a:buFont typeface="Arial" panose="020B0604020202020204" pitchFamily="34" charset="0"/>
              <a:buChar char="•"/>
            </a:pPr>
            <a:r>
              <a:rPr lang="en-GB" sz="1100" b="0" dirty="0" smtClean="0"/>
              <a:t>email notification – different recipients based on calendar</a:t>
            </a:r>
          </a:p>
          <a:p>
            <a:pPr marL="685800" lvl="1" indent="-228600">
              <a:buFont typeface="Arial" panose="020B0604020202020204" pitchFamily="34" charset="0"/>
              <a:buChar char="•"/>
            </a:pPr>
            <a:r>
              <a:rPr lang="en-GB" sz="1100" b="0" dirty="0" smtClean="0"/>
              <a:t>run script on client</a:t>
            </a:r>
          </a:p>
          <a:p>
            <a:pPr marL="685800" lvl="1" indent="-228600">
              <a:buFont typeface="Arial" panose="020B0604020202020204" pitchFamily="34" charset="0"/>
              <a:buChar char="•"/>
            </a:pPr>
            <a:r>
              <a:rPr lang="en-GB" sz="1100" b="0" dirty="0" smtClean="0"/>
              <a:t>run script on server – with info regarding why alarm was triggered</a:t>
            </a:r>
            <a:br>
              <a:rPr lang="en-GB" sz="1100" b="0" dirty="0" smtClean="0"/>
            </a:br>
            <a:endParaRPr lang="en-GB" sz="1100" b="0" dirty="0" smtClean="0"/>
          </a:p>
          <a:p>
            <a:pPr marL="228600" indent="-228600">
              <a:buAutoNum type="arabicPeriod"/>
            </a:pPr>
            <a:r>
              <a:rPr lang="en-GB" sz="1100" b="0" dirty="0" smtClean="0"/>
              <a:t> Display not only text – but also chart representation</a:t>
            </a:r>
            <a:r>
              <a:rPr lang="en-GB" sz="1100" b="0" baseline="0" dirty="0" smtClean="0"/>
              <a:t> when data = %ages.</a:t>
            </a:r>
            <a:br>
              <a:rPr lang="en-GB" sz="1100" b="0" baseline="0" dirty="0" smtClean="0"/>
            </a:br>
            <a:endParaRPr lang="en-GB" sz="1100" b="0" baseline="0" dirty="0" smtClean="0"/>
          </a:p>
          <a:p>
            <a:pPr marL="228600" indent="-228600">
              <a:buAutoNum type="arabicPeriod"/>
            </a:pPr>
            <a:r>
              <a:rPr lang="en-GB" sz="1100" b="0" baseline="0" dirty="0" smtClean="0"/>
              <a:t>CPU Usage as chart – drill down– see detailed info at any point.</a:t>
            </a:r>
            <a:br>
              <a:rPr lang="en-GB" sz="1100" b="0" baseline="0" dirty="0" smtClean="0"/>
            </a:br>
            <a:endParaRPr lang="en-GB" sz="1100" b="0" baseline="0" dirty="0" smtClean="0"/>
          </a:p>
          <a:p>
            <a:pPr marL="228600" indent="-228600">
              <a:buAutoNum type="arabicPeriod"/>
            </a:pPr>
            <a:r>
              <a:rPr lang="en-GB" sz="1100" b="0" baseline="0" dirty="0" smtClean="0"/>
              <a:t>Charts can be saved in a historical log and browsed after the event and run displays automatically 24/7 as Windows service.</a:t>
            </a:r>
            <a:r>
              <a:rPr lang="en-GB" sz="1100" dirty="0" smtClean="0"/>
              <a:t/>
            </a:r>
            <a:br>
              <a:rPr lang="en-GB" sz="1100" dirty="0" smtClean="0"/>
            </a:br>
            <a:endParaRPr lang="en-GB" sz="1100" dirty="0" smtClean="0"/>
          </a:p>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22</a:t>
            </a:fld>
            <a:endParaRPr lang="en-GB" altLang="en-US"/>
          </a:p>
        </p:txBody>
      </p:sp>
    </p:spTree>
    <p:extLst>
      <p:ext uri="{BB962C8B-B14F-4D97-AF65-F5344CB8AC3E}">
        <p14:creationId xmlns:p14="http://schemas.microsoft.com/office/powerpoint/2010/main" val="3971611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b="0" dirty="0" smtClean="0"/>
              <a:t>Scripts run on the agent to gather information for display in</a:t>
            </a:r>
            <a:r>
              <a:rPr lang="en-GB" b="0" baseline="0" dirty="0" smtClean="0"/>
              <a:t> the SEM window.</a:t>
            </a:r>
            <a:br>
              <a:rPr lang="en-GB" b="0" baseline="0" dirty="0" smtClean="0"/>
            </a:br>
            <a:endParaRPr lang="en-GB" b="0" baseline="0" dirty="0" smtClean="0"/>
          </a:p>
          <a:p>
            <a:pPr marL="228600" indent="-228600">
              <a:buAutoNum type="arabicPeriod"/>
            </a:pPr>
            <a:r>
              <a:rPr lang="en-GB" b="0" baseline="0" dirty="0" smtClean="0"/>
              <a:t>One script for each platform type – the appropriate on is sent to the connected agent(s) depending on the platform.</a:t>
            </a:r>
            <a:br>
              <a:rPr lang="en-GB" b="0" baseline="0" dirty="0" smtClean="0"/>
            </a:br>
            <a:endParaRPr lang="en-GB" b="0" baseline="0" dirty="0" smtClean="0"/>
          </a:p>
          <a:p>
            <a:pPr marL="228600" indent="-228600">
              <a:buAutoNum type="arabicPeriod"/>
            </a:pPr>
            <a:r>
              <a:rPr lang="en-GB" b="0" baseline="0" dirty="0" smtClean="0"/>
              <a:t>Pre- and Post- processing scripts run on the GUI before and after the main script is run on the agent to modify / filter the output from the agent.</a:t>
            </a:r>
            <a:br>
              <a:rPr lang="en-GB" b="0" baseline="0" dirty="0" smtClean="0"/>
            </a:br>
            <a:endParaRPr lang="en-GB" b="0" baseline="0" dirty="0" smtClean="0"/>
          </a:p>
          <a:p>
            <a:pPr marL="228600" indent="-228600">
              <a:buAutoNum type="arabicPeriod"/>
            </a:pPr>
            <a:r>
              <a:rPr lang="en-GB" b="0" baseline="0" dirty="0" smtClean="0"/>
              <a:t>Customisations included in a separate file and substituted at run–time. Custom Include files are NOT overwritten with software upgrades.</a:t>
            </a:r>
            <a:br>
              <a:rPr lang="en-GB" b="0" baseline="0" dirty="0" smtClean="0"/>
            </a:br>
            <a:endParaRPr lang="en-GB" b="0" baseline="0" dirty="0" smtClean="0"/>
          </a:p>
          <a:p>
            <a:pPr marL="228600" indent="-228600">
              <a:buAutoNum type="arabicPeriod"/>
            </a:pPr>
            <a:r>
              <a:rPr lang="en-GB" b="0" baseline="0" dirty="0" smtClean="0"/>
              <a:t>Custom Substitution code inserted at strategic points in the code.</a:t>
            </a:r>
            <a:br>
              <a:rPr lang="en-GB" b="0" baseline="0" dirty="0" smtClean="0"/>
            </a:br>
            <a:endParaRPr lang="en-GB" b="0" baseline="0" dirty="0" smtClean="0"/>
          </a:p>
          <a:p>
            <a:pPr marL="228600" indent="-228600">
              <a:buAutoNum type="arabicPeriod"/>
            </a:pPr>
            <a:r>
              <a:rPr lang="en-GB" b="0" baseline="0" dirty="0" smtClean="0"/>
              <a:t>Menu options – All code and UI available for customisations – and all can survive a software upgrade.</a:t>
            </a:r>
            <a:br>
              <a:rPr lang="en-GB" b="0" baseline="0" dirty="0" smtClean="0"/>
            </a:br>
            <a:endParaRPr lang="en-GB" b="0" baseline="0" dirty="0" smtClean="0"/>
          </a:p>
          <a:p>
            <a:pPr marL="228600" indent="-228600">
              <a:buAutoNum type="arabicPeriod"/>
            </a:pPr>
            <a:r>
              <a:rPr lang="en-GB" b="0" baseline="0" dirty="0" smtClean="0"/>
              <a:t>Conclusion – SEM has a very open architecture and can be customized to meet user needs.</a:t>
            </a:r>
          </a:p>
          <a:p>
            <a:pPr marL="0" indent="0">
              <a:buNone/>
            </a:pPr>
            <a:endParaRPr lang="en-GB" b="0" baseline="0" dirty="0" smtClean="0"/>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23</a:t>
            </a:fld>
            <a:endParaRPr lang="en-GB" altLang="en-US"/>
          </a:p>
        </p:txBody>
      </p:sp>
    </p:spTree>
    <p:extLst>
      <p:ext uri="{BB962C8B-B14F-4D97-AF65-F5344CB8AC3E}">
        <p14:creationId xmlns:p14="http://schemas.microsoft.com/office/powerpoint/2010/main" val="3620218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24</a:t>
            </a:fld>
            <a:endParaRPr lang="en-GB" altLang="en-US"/>
          </a:p>
        </p:txBody>
      </p:sp>
    </p:spTree>
    <p:extLst>
      <p:ext uri="{BB962C8B-B14F-4D97-AF65-F5344CB8AC3E}">
        <p14:creationId xmlns:p14="http://schemas.microsoft.com/office/powerpoint/2010/main" val="271775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baseline="0" dirty="0" smtClean="0"/>
              <a:t>1. Have you ever known a system manager with time to spare?</a:t>
            </a:r>
          </a:p>
          <a:p>
            <a:endParaRPr lang="en-GB" baseline="0" dirty="0" smtClean="0"/>
          </a:p>
          <a:p>
            <a:r>
              <a:rPr lang="en-GB" baseline="0" dirty="0" smtClean="0"/>
              <a:t>2</a:t>
            </a:r>
            <a:r>
              <a:rPr lang="en-GB" dirty="0" smtClean="0"/>
              <a:t>. The primary objective of Sysgem Enterprise Manager (SEM) is to provide</a:t>
            </a:r>
            <a:r>
              <a:rPr lang="en-GB" baseline="0" dirty="0" smtClean="0"/>
              <a:t> a secure system whereby routine tasks can be offloaded from busy, technical (and therefore expensive), system managers and assign those tasks to other (less-technically experienced) individuals in the organization such as help desk operators.</a:t>
            </a:r>
          </a:p>
          <a:p>
            <a:endParaRPr lang="en-GB" baseline="0" dirty="0" smtClean="0"/>
          </a:p>
          <a:p>
            <a:r>
              <a:rPr lang="en-GB" baseline="0" dirty="0" smtClean="0"/>
              <a:t>3. Since the primary user of SEM will be help desk operators, user administrators, security managers, etc. we want the UI to be intuitive, non-technical and be available on users’ desktops. We chose a GUI interface on the Windows platform. [One may ask – why not a browser interface? And indeed that would have perhaps have been a better interface for general use, but actually would have been very much more difficult to make it customizable – which was another of our objectives.]</a:t>
            </a:r>
          </a:p>
          <a:p>
            <a:endParaRPr lang="en-GB" baseline="0" dirty="0" smtClean="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3</a:t>
            </a:fld>
            <a:endParaRPr lang="en-GB" altLang="en-US"/>
          </a:p>
        </p:txBody>
      </p:sp>
    </p:spTree>
    <p:extLst>
      <p:ext uri="{BB962C8B-B14F-4D97-AF65-F5344CB8AC3E}">
        <p14:creationId xmlns:p14="http://schemas.microsoft.com/office/powerpoint/2010/main" val="52703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1. Authorization Server to be the focal point of Sysgem Enterprise Manager (SEM).</a:t>
            </a:r>
          </a:p>
          <a:p>
            <a:endParaRPr lang="en-GB" dirty="0" smtClean="0"/>
          </a:p>
          <a:p>
            <a:r>
              <a:rPr lang="en-GB" dirty="0" smtClean="0"/>
              <a:t>2. SEM users to</a:t>
            </a:r>
            <a:r>
              <a:rPr lang="en-GB" baseline="0" dirty="0" smtClean="0"/>
              <a:t> have an account that is held at the Authorization Centre.</a:t>
            </a:r>
          </a:p>
          <a:p>
            <a:endParaRPr lang="en-GB" baseline="0" dirty="0" smtClean="0"/>
          </a:p>
          <a:p>
            <a:r>
              <a:rPr lang="en-GB" baseline="0" dirty="0" smtClean="0"/>
              <a:t>3. SEM user accounts to hold profiles (for permissions) that determine the level of access for individual users.</a:t>
            </a:r>
          </a:p>
          <a:p>
            <a:endParaRPr lang="en-GB" baseline="0" dirty="0" smtClean="0"/>
          </a:p>
          <a:p>
            <a:r>
              <a:rPr lang="en-GB" baseline="0" dirty="0" smtClean="0"/>
              <a:t>4. Authorization Server ‘signs’ messages before transmission to Agents.</a:t>
            </a:r>
          </a:p>
          <a:p>
            <a:endParaRPr lang="en-GB" baseline="0" dirty="0" smtClean="0"/>
          </a:p>
          <a:p>
            <a:r>
              <a:rPr lang="en-GB" baseline="0" dirty="0" smtClean="0"/>
              <a:t>5. Authorization Server is default locations for Audit Trail and other SEM databases.</a:t>
            </a:r>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4</a:t>
            </a:fld>
            <a:endParaRPr lang="en-GB" altLang="en-US"/>
          </a:p>
        </p:txBody>
      </p:sp>
    </p:spTree>
    <p:extLst>
      <p:ext uri="{BB962C8B-B14F-4D97-AF65-F5344CB8AC3E}">
        <p14:creationId xmlns:p14="http://schemas.microsoft.com/office/powerpoint/2010/main" val="105912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dirty="0" smtClean="0"/>
              <a:t>SEM users log into SEM using client software on their workstations to access their SEM user accounts held at the Authorization Server.</a:t>
            </a:r>
            <a:br>
              <a:rPr lang="en-GB" dirty="0" smtClean="0"/>
            </a:br>
            <a:endParaRPr lang="en-GB" dirty="0" smtClean="0"/>
          </a:p>
          <a:p>
            <a:pPr marL="228600" indent="-228600">
              <a:buAutoNum type="arabicPeriod"/>
            </a:pPr>
            <a:r>
              <a:rPr lang="en-GB" dirty="0" smtClean="0"/>
              <a:t>User</a:t>
            </a:r>
            <a:r>
              <a:rPr lang="en-GB" baseline="0" dirty="0" smtClean="0"/>
              <a:t> profiles at Authorization Server control SEM account permissions.</a:t>
            </a:r>
            <a:br>
              <a:rPr lang="en-GB" baseline="0" dirty="0" smtClean="0"/>
            </a:br>
            <a:endParaRPr lang="en-GB" baseline="0" dirty="0" smtClean="0"/>
          </a:p>
          <a:p>
            <a:pPr marL="228600" indent="-228600">
              <a:buAutoNum type="arabicPeriod"/>
            </a:pPr>
            <a:r>
              <a:rPr lang="en-GB" dirty="0" smtClean="0"/>
              <a:t>SEM</a:t>
            </a:r>
            <a:r>
              <a:rPr lang="en-GB" baseline="0" dirty="0" smtClean="0"/>
              <a:t> software components split between three locations:</a:t>
            </a:r>
          </a:p>
          <a:p>
            <a:pPr marL="685800" lvl="1" indent="-228600">
              <a:buFont typeface="Arial" panose="020B0604020202020204" pitchFamily="34" charset="0"/>
              <a:buChar char="•"/>
            </a:pPr>
            <a:r>
              <a:rPr lang="en-GB" baseline="0" dirty="0" smtClean="0"/>
              <a:t>The user’s Windows workstation</a:t>
            </a:r>
          </a:p>
          <a:p>
            <a:pPr marL="685800" lvl="1" indent="-228600">
              <a:buFont typeface="Arial" panose="020B0604020202020204" pitchFamily="34" charset="0"/>
              <a:buChar char="•"/>
            </a:pPr>
            <a:r>
              <a:rPr lang="en-GB" baseline="0" dirty="0" smtClean="0"/>
              <a:t>A central Windows Server that we shall name the “Authorization Server”</a:t>
            </a:r>
          </a:p>
          <a:p>
            <a:pPr marL="685800" lvl="1" indent="-228600">
              <a:buFont typeface="Arial" panose="020B0604020202020204" pitchFamily="34" charset="0"/>
              <a:buChar char="•"/>
            </a:pPr>
            <a:r>
              <a:rPr lang="en-GB" baseline="0" dirty="0" smtClean="0"/>
              <a:t>The target systems to be managed</a:t>
            </a:r>
          </a:p>
          <a:p>
            <a:pPr marL="685800" lvl="1" indent="-228600">
              <a:buFont typeface="Arial" panose="020B0604020202020204" pitchFamily="34" charset="0"/>
              <a:buChar char="•"/>
            </a:pPr>
            <a:endParaRPr lang="en-GB" baseline="0" dirty="0" smtClean="0"/>
          </a:p>
          <a:p>
            <a:pPr marL="228600" lvl="0" indent="-228600">
              <a:buFont typeface="+mj-lt"/>
              <a:buAutoNum type="arabicPeriod"/>
            </a:pPr>
            <a:r>
              <a:rPr lang="en-GB" baseline="0" dirty="0" smtClean="0"/>
              <a:t>In these locations we will have the following software components:</a:t>
            </a:r>
          </a:p>
          <a:p>
            <a:pPr marL="628650" lvl="1" indent="-171450">
              <a:buFont typeface="Arial" panose="020B0604020202020204" pitchFamily="34" charset="0"/>
              <a:buChar char="•"/>
            </a:pPr>
            <a:r>
              <a:rPr lang="en-GB" baseline="0" dirty="0" smtClean="0"/>
              <a:t>Workstation: “SEM Client” – to provide all the GUI to the user</a:t>
            </a:r>
          </a:p>
          <a:p>
            <a:pPr marL="628650" lvl="1" indent="-171450">
              <a:buFont typeface="Arial" panose="020B0604020202020204" pitchFamily="34" charset="0"/>
              <a:buChar char="•"/>
            </a:pPr>
            <a:r>
              <a:rPr lang="en-GB" baseline="0" dirty="0" smtClean="0"/>
              <a:t>Central Authorization Server: “SEM Authorization Server” – to be the secure location for validation SEM user logins, repository for user permissions, all script and UI libraries, Audit and other databases, SEM certificate authority</a:t>
            </a:r>
          </a:p>
          <a:p>
            <a:pPr marL="628650" lvl="1" indent="-171450">
              <a:buFont typeface="Arial" panose="020B0604020202020204" pitchFamily="34" charset="0"/>
              <a:buChar char="•"/>
            </a:pPr>
            <a:r>
              <a:rPr lang="en-GB" baseline="0" dirty="0" smtClean="0"/>
              <a:t>Target System: “SEM Agent” – to be used as a ‘script processing engine’ – communicates with the SEM Client, receives and executes scripts sent by the client and returns output to it</a:t>
            </a:r>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5</a:t>
            </a:fld>
            <a:endParaRPr lang="en-GB" altLang="en-US"/>
          </a:p>
        </p:txBody>
      </p:sp>
    </p:spTree>
    <p:extLst>
      <p:ext uri="{BB962C8B-B14F-4D97-AF65-F5344CB8AC3E}">
        <p14:creationId xmlns:p14="http://schemas.microsoft.com/office/powerpoint/2010/main" val="31712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dirty="0" smtClean="0"/>
              <a:t>Authorization Server holds all scripts that are run on target managed servers.</a:t>
            </a:r>
          </a:p>
          <a:p>
            <a:pPr marL="0" indent="0">
              <a:buNone/>
            </a:pPr>
            <a:endParaRPr lang="en-GB" dirty="0" smtClean="0"/>
          </a:p>
          <a:p>
            <a:pPr marL="0" indent="0">
              <a:buNone/>
            </a:pPr>
            <a:r>
              <a:rPr lang="en-GB" dirty="0" smtClean="0"/>
              <a:t>2.  Updates and customizations concentrated here.</a:t>
            </a:r>
            <a:br>
              <a:rPr lang="en-GB" dirty="0" smtClean="0"/>
            </a:br>
            <a:endParaRPr lang="en-GB" dirty="0" smtClean="0"/>
          </a:p>
          <a:p>
            <a:pPr marL="0" indent="0">
              <a:buNone/>
            </a:pPr>
            <a:r>
              <a:rPr lang="en-GB" dirty="0" smtClean="0"/>
              <a:t>3.  Scripts transmitted to SEM agents with every transaction.</a:t>
            </a:r>
            <a:br>
              <a:rPr lang="en-GB" dirty="0" smtClean="0"/>
            </a:br>
            <a:endParaRPr lang="en-GB" dirty="0" smtClean="0"/>
          </a:p>
          <a:p>
            <a:pPr marL="0" indent="0">
              <a:buNone/>
            </a:pPr>
            <a:r>
              <a:rPr lang="en-GB" dirty="0" smtClean="0"/>
              <a:t>4.  So, software is self propagated to all managed servers from the central Authorization Server.</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6</a:t>
            </a:fld>
            <a:endParaRPr lang="en-GB" altLang="en-US"/>
          </a:p>
        </p:txBody>
      </p:sp>
    </p:spTree>
    <p:extLst>
      <p:ext uri="{BB962C8B-B14F-4D97-AF65-F5344CB8AC3E}">
        <p14:creationId xmlns:p14="http://schemas.microsoft.com/office/powerpoint/2010/main" val="105912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eaLnBrk="0" fontAlgn="base" hangingPunct="0"/>
            <a:r>
              <a:rPr lang="en-GB" sz="1200" kern="1200" dirty="0" smtClean="0">
                <a:solidFill>
                  <a:schemeClr val="tx1"/>
                </a:solidFill>
                <a:effectLst/>
                <a:latin typeface="Arial" charset="0"/>
                <a:ea typeface="+mn-ea"/>
                <a:cs typeface="+mn-cs"/>
              </a:rPr>
              <a:t>1.  For security reasons, all transaction messages used in the SEM network are first ‘signed’ by the Authorization Server. </a:t>
            </a:r>
            <a:br>
              <a:rPr lang="en-GB" sz="1200" kern="1200" dirty="0" smtClean="0">
                <a:solidFill>
                  <a:schemeClr val="tx1"/>
                </a:solidFill>
                <a:effectLst/>
                <a:latin typeface="Arial" charset="0"/>
                <a:ea typeface="+mn-ea"/>
                <a:cs typeface="+mn-cs"/>
              </a:rPr>
            </a:b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2.  Unsigned or incorrectly signed messages will be rejected by recipient software components.</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7</a:t>
            </a:fld>
            <a:endParaRPr lang="en-GB" altLang="en-US"/>
          </a:p>
        </p:txBody>
      </p:sp>
    </p:spTree>
    <p:extLst>
      <p:ext uri="{BB962C8B-B14F-4D97-AF65-F5344CB8AC3E}">
        <p14:creationId xmlns:p14="http://schemas.microsoft.com/office/powerpoint/2010/main" val="105912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1. All messages sent from the SEM Client</a:t>
            </a:r>
            <a:r>
              <a:rPr lang="en-GB" baseline="0" dirty="0" smtClean="0"/>
              <a:t> to target servers will first be ‘signed’ by the SEM Authorization Server and returned to the GUI for onward transition to the target server(s).</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8</a:t>
            </a:fld>
            <a:endParaRPr lang="en-GB" altLang="en-US"/>
          </a:p>
        </p:txBody>
      </p:sp>
    </p:spTree>
    <p:extLst>
      <p:ext uri="{BB962C8B-B14F-4D97-AF65-F5344CB8AC3E}">
        <p14:creationId xmlns:p14="http://schemas.microsoft.com/office/powerpoint/2010/main" val="31712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eaLnBrk="0" fontAlgn="base" hangingPunct="0">
              <a:buAutoNum type="arabicPeriod"/>
            </a:pPr>
            <a:r>
              <a:rPr lang="en-GB" sz="1200" kern="1200" dirty="0" smtClean="0">
                <a:solidFill>
                  <a:schemeClr val="tx1"/>
                </a:solidFill>
                <a:effectLst/>
                <a:latin typeface="Arial" charset="0"/>
                <a:ea typeface="+mn-ea"/>
                <a:cs typeface="+mn-cs"/>
              </a:rPr>
              <a:t>SEM databases such as the SEM Audit Trail Database can be located in any location as they are accessed via ‘Open Database Connectivity’ (ODBC) but by default they will be centralised at the Authorization Server.</a:t>
            </a:r>
          </a:p>
          <a:p>
            <a:pPr marL="228600" indent="-228600" eaLnBrk="0" fontAlgn="base" hangingPunct="0">
              <a:buAutoNum type="arabicPeriod"/>
            </a:pPr>
            <a:endParaRPr lang="en-GB" sz="1200" kern="1200" dirty="0" smtClean="0">
              <a:solidFill>
                <a:schemeClr val="tx1"/>
              </a:solidFill>
              <a:effectLst/>
              <a:latin typeface="Arial" charset="0"/>
              <a:ea typeface="+mn-ea"/>
              <a:cs typeface="+mn-cs"/>
            </a:endParaRPr>
          </a:p>
          <a:p>
            <a:pPr marL="228600" indent="-228600" eaLnBrk="0" fontAlgn="base" hangingPunct="0">
              <a:buAutoNum type="arabicPeriod"/>
            </a:pPr>
            <a:r>
              <a:rPr lang="en-GB" sz="1200" kern="1200" dirty="0" smtClean="0">
                <a:solidFill>
                  <a:schemeClr val="tx1"/>
                </a:solidFill>
                <a:effectLst/>
                <a:latin typeface="Arial" charset="0"/>
                <a:ea typeface="+mn-ea"/>
                <a:cs typeface="+mn-cs"/>
              </a:rPr>
              <a:t>The SEM Authorization Server makes</a:t>
            </a:r>
            <a:r>
              <a:rPr lang="en-GB" sz="1200" kern="1200" baseline="0" dirty="0" smtClean="0">
                <a:solidFill>
                  <a:schemeClr val="tx1"/>
                </a:solidFill>
                <a:effectLst/>
                <a:latin typeface="Arial" charset="0"/>
                <a:ea typeface="+mn-ea"/>
                <a:cs typeface="+mn-cs"/>
              </a:rPr>
              <a:t> calls to ODBC routines </a:t>
            </a:r>
            <a:r>
              <a:rPr lang="en-GB" sz="1200" kern="1200" dirty="0" smtClean="0">
                <a:solidFill>
                  <a:schemeClr val="tx1"/>
                </a:solidFill>
                <a:effectLst/>
                <a:latin typeface="Arial" charset="0"/>
                <a:ea typeface="+mn-ea"/>
                <a:cs typeface="+mn-cs"/>
              </a:rPr>
              <a:t>to write to the databases.</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9</a:t>
            </a:fld>
            <a:endParaRPr lang="en-GB" altLang="en-US"/>
          </a:p>
        </p:txBody>
      </p:sp>
    </p:spTree>
    <p:extLst>
      <p:ext uri="{BB962C8B-B14F-4D97-AF65-F5344CB8AC3E}">
        <p14:creationId xmlns:p14="http://schemas.microsoft.com/office/powerpoint/2010/main" val="105912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17"/>
          <p:cNvSpPr>
            <a:spLocks noGrp="1" noChangeArrowheads="1"/>
          </p:cNvSpPr>
          <p:nvPr>
            <p:ph type="sldNum" sz="quarter" idx="11"/>
          </p:nvPr>
        </p:nvSpPr>
        <p:spPr>
          <a:ln/>
        </p:spPr>
        <p:txBody>
          <a:bodyPr/>
          <a:lstStyle>
            <a:lvl1pPr>
              <a:defRPr/>
            </a:lvl1pPr>
          </a:lstStyle>
          <a:p>
            <a:pPr>
              <a:defRPr/>
            </a:pPr>
            <a:fld id="{DF289599-B592-473D-85DE-CF85E2B8E334}" type="slidenum">
              <a:rPr lang="en-GB" altLang="en-US"/>
              <a:pPr>
                <a:defRPr/>
              </a:pPr>
              <a:t>‹#›</a:t>
            </a:fld>
            <a:endParaRPr lang="en-GB" altLang="en-US"/>
          </a:p>
        </p:txBody>
      </p:sp>
    </p:spTree>
    <p:extLst>
      <p:ext uri="{BB962C8B-B14F-4D97-AF65-F5344CB8AC3E}">
        <p14:creationId xmlns:p14="http://schemas.microsoft.com/office/powerpoint/2010/main" val="307320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17"/>
          <p:cNvSpPr>
            <a:spLocks noGrp="1" noChangeArrowheads="1"/>
          </p:cNvSpPr>
          <p:nvPr>
            <p:ph type="sldNum" sz="quarter" idx="11"/>
          </p:nvPr>
        </p:nvSpPr>
        <p:spPr>
          <a:ln/>
        </p:spPr>
        <p:txBody>
          <a:bodyPr/>
          <a:lstStyle>
            <a:lvl1pPr>
              <a:defRPr/>
            </a:lvl1pPr>
          </a:lstStyle>
          <a:p>
            <a:pPr>
              <a:defRPr/>
            </a:pPr>
            <a:fld id="{333CA1E0-21CE-497C-A2E4-385FCEE3DB2E}" type="slidenum">
              <a:rPr lang="en-GB" altLang="en-US"/>
              <a:pPr>
                <a:defRPr/>
              </a:pPr>
              <a:t>‹#›</a:t>
            </a:fld>
            <a:endParaRPr lang="en-GB" altLang="en-US"/>
          </a:p>
        </p:txBody>
      </p:sp>
    </p:spTree>
    <p:extLst>
      <p:ext uri="{BB962C8B-B14F-4D97-AF65-F5344CB8AC3E}">
        <p14:creationId xmlns:p14="http://schemas.microsoft.com/office/powerpoint/2010/main" val="156814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17"/>
          <p:cNvSpPr>
            <a:spLocks noGrp="1" noChangeArrowheads="1"/>
          </p:cNvSpPr>
          <p:nvPr>
            <p:ph type="sldNum" sz="quarter" idx="11"/>
          </p:nvPr>
        </p:nvSpPr>
        <p:spPr>
          <a:ln/>
        </p:spPr>
        <p:txBody>
          <a:bodyPr/>
          <a:lstStyle>
            <a:lvl1pPr>
              <a:defRPr/>
            </a:lvl1pPr>
          </a:lstStyle>
          <a:p>
            <a:pPr>
              <a:defRPr/>
            </a:pPr>
            <a:fld id="{5D807FBD-9124-43F3-9A9C-AF9ED7DC665E}" type="slidenum">
              <a:rPr lang="en-GB" altLang="en-US"/>
              <a:pPr>
                <a:defRPr/>
              </a:pPr>
              <a:t>‹#›</a:t>
            </a:fld>
            <a:endParaRPr lang="en-GB" altLang="en-US"/>
          </a:p>
        </p:txBody>
      </p:sp>
    </p:spTree>
    <p:extLst>
      <p:ext uri="{BB962C8B-B14F-4D97-AF65-F5344CB8AC3E}">
        <p14:creationId xmlns:p14="http://schemas.microsoft.com/office/powerpoint/2010/main" val="174117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17"/>
          <p:cNvSpPr>
            <a:spLocks noGrp="1" noChangeArrowheads="1"/>
          </p:cNvSpPr>
          <p:nvPr>
            <p:ph type="sldNum" sz="quarter" idx="11"/>
          </p:nvPr>
        </p:nvSpPr>
        <p:spPr>
          <a:ln/>
        </p:spPr>
        <p:txBody>
          <a:bodyPr/>
          <a:lstStyle>
            <a:lvl1pPr>
              <a:defRPr/>
            </a:lvl1pPr>
          </a:lstStyle>
          <a:p>
            <a:pPr>
              <a:defRPr/>
            </a:pPr>
            <a:fld id="{42117207-4D51-4BA8-8FB6-195A6D0A0D74}" type="slidenum">
              <a:rPr lang="en-GB" altLang="en-US"/>
              <a:pPr>
                <a:defRPr/>
              </a:pPr>
              <a:t>‹#›</a:t>
            </a:fld>
            <a:endParaRPr lang="en-GB" altLang="en-US"/>
          </a:p>
        </p:txBody>
      </p:sp>
    </p:spTree>
    <p:extLst>
      <p:ext uri="{BB962C8B-B14F-4D97-AF65-F5344CB8AC3E}">
        <p14:creationId xmlns:p14="http://schemas.microsoft.com/office/powerpoint/2010/main" val="353238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17"/>
          <p:cNvSpPr>
            <a:spLocks noGrp="1" noChangeArrowheads="1"/>
          </p:cNvSpPr>
          <p:nvPr>
            <p:ph type="sldNum" sz="quarter" idx="11"/>
          </p:nvPr>
        </p:nvSpPr>
        <p:spPr>
          <a:ln/>
        </p:spPr>
        <p:txBody>
          <a:bodyPr/>
          <a:lstStyle>
            <a:lvl1pPr>
              <a:defRPr/>
            </a:lvl1pPr>
          </a:lstStyle>
          <a:p>
            <a:pPr>
              <a:defRPr/>
            </a:pPr>
            <a:fld id="{D5A3A89E-1D9E-490A-9D17-CA4E5CF5A70A}" type="slidenum">
              <a:rPr lang="en-GB" altLang="en-US"/>
              <a:pPr>
                <a:defRPr/>
              </a:pPr>
              <a:t>‹#›</a:t>
            </a:fld>
            <a:endParaRPr lang="en-GB" altLang="en-US"/>
          </a:p>
        </p:txBody>
      </p:sp>
    </p:spTree>
    <p:extLst>
      <p:ext uri="{BB962C8B-B14F-4D97-AF65-F5344CB8AC3E}">
        <p14:creationId xmlns:p14="http://schemas.microsoft.com/office/powerpoint/2010/main" val="366860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17"/>
          <p:cNvSpPr>
            <a:spLocks noGrp="1" noChangeArrowheads="1"/>
          </p:cNvSpPr>
          <p:nvPr>
            <p:ph type="sldNum" sz="quarter" idx="11"/>
          </p:nvPr>
        </p:nvSpPr>
        <p:spPr>
          <a:ln/>
        </p:spPr>
        <p:txBody>
          <a:bodyPr/>
          <a:lstStyle>
            <a:lvl1pPr>
              <a:defRPr/>
            </a:lvl1pPr>
          </a:lstStyle>
          <a:p>
            <a:pPr>
              <a:defRPr/>
            </a:pPr>
            <a:fld id="{0B2ABF6B-4E91-40AC-B632-DF4D3E1D6185}" type="slidenum">
              <a:rPr lang="en-GB" altLang="en-US"/>
              <a:pPr>
                <a:defRPr/>
              </a:pPr>
              <a:t>‹#›</a:t>
            </a:fld>
            <a:endParaRPr lang="en-GB" altLang="en-US"/>
          </a:p>
        </p:txBody>
      </p:sp>
    </p:spTree>
    <p:extLst>
      <p:ext uri="{BB962C8B-B14F-4D97-AF65-F5344CB8AC3E}">
        <p14:creationId xmlns:p14="http://schemas.microsoft.com/office/powerpoint/2010/main" val="324154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8" name="Rectangle 17"/>
          <p:cNvSpPr>
            <a:spLocks noGrp="1" noChangeArrowheads="1"/>
          </p:cNvSpPr>
          <p:nvPr>
            <p:ph type="sldNum" sz="quarter" idx="11"/>
          </p:nvPr>
        </p:nvSpPr>
        <p:spPr>
          <a:ln/>
        </p:spPr>
        <p:txBody>
          <a:bodyPr/>
          <a:lstStyle>
            <a:lvl1pPr>
              <a:defRPr/>
            </a:lvl1pPr>
          </a:lstStyle>
          <a:p>
            <a:pPr>
              <a:defRPr/>
            </a:pPr>
            <a:fld id="{760D463F-394D-4A2E-9606-D86DFA84AB64}" type="slidenum">
              <a:rPr lang="en-GB" altLang="en-US"/>
              <a:pPr>
                <a:defRPr/>
              </a:pPr>
              <a:t>‹#›</a:t>
            </a:fld>
            <a:endParaRPr lang="en-GB" altLang="en-US"/>
          </a:p>
        </p:txBody>
      </p:sp>
    </p:spTree>
    <p:extLst>
      <p:ext uri="{BB962C8B-B14F-4D97-AF65-F5344CB8AC3E}">
        <p14:creationId xmlns:p14="http://schemas.microsoft.com/office/powerpoint/2010/main" val="428547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4" name="Rectangle 17"/>
          <p:cNvSpPr>
            <a:spLocks noGrp="1" noChangeArrowheads="1"/>
          </p:cNvSpPr>
          <p:nvPr>
            <p:ph type="sldNum" sz="quarter" idx="11"/>
          </p:nvPr>
        </p:nvSpPr>
        <p:spPr>
          <a:ln/>
        </p:spPr>
        <p:txBody>
          <a:bodyPr/>
          <a:lstStyle>
            <a:lvl1pPr>
              <a:defRPr/>
            </a:lvl1pPr>
          </a:lstStyle>
          <a:p>
            <a:pPr>
              <a:defRPr/>
            </a:pPr>
            <a:fld id="{5DB50B06-9809-4AC5-B320-BFC51F863FF3}" type="slidenum">
              <a:rPr lang="en-GB" altLang="en-US"/>
              <a:pPr>
                <a:defRPr/>
              </a:pPr>
              <a:t>‹#›</a:t>
            </a:fld>
            <a:endParaRPr lang="en-GB" altLang="en-US"/>
          </a:p>
        </p:txBody>
      </p:sp>
    </p:spTree>
    <p:extLst>
      <p:ext uri="{BB962C8B-B14F-4D97-AF65-F5344CB8AC3E}">
        <p14:creationId xmlns:p14="http://schemas.microsoft.com/office/powerpoint/2010/main" val="335769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3" name="Rectangle 17"/>
          <p:cNvSpPr>
            <a:spLocks noGrp="1" noChangeArrowheads="1"/>
          </p:cNvSpPr>
          <p:nvPr>
            <p:ph type="sldNum" sz="quarter" idx="11"/>
          </p:nvPr>
        </p:nvSpPr>
        <p:spPr>
          <a:ln/>
        </p:spPr>
        <p:txBody>
          <a:bodyPr/>
          <a:lstStyle>
            <a:lvl1pPr>
              <a:defRPr/>
            </a:lvl1pPr>
          </a:lstStyle>
          <a:p>
            <a:pPr>
              <a:defRPr/>
            </a:pPr>
            <a:fld id="{C5AC6A3A-7CC8-46F6-B0AF-18AE2848D269}" type="slidenum">
              <a:rPr lang="en-GB" altLang="en-US"/>
              <a:pPr>
                <a:defRPr/>
              </a:pPr>
              <a:t>‹#›</a:t>
            </a:fld>
            <a:endParaRPr lang="en-GB" altLang="en-US"/>
          </a:p>
        </p:txBody>
      </p:sp>
    </p:spTree>
    <p:extLst>
      <p:ext uri="{BB962C8B-B14F-4D97-AF65-F5344CB8AC3E}">
        <p14:creationId xmlns:p14="http://schemas.microsoft.com/office/powerpoint/2010/main" val="380348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17"/>
          <p:cNvSpPr>
            <a:spLocks noGrp="1" noChangeArrowheads="1"/>
          </p:cNvSpPr>
          <p:nvPr>
            <p:ph type="sldNum" sz="quarter" idx="11"/>
          </p:nvPr>
        </p:nvSpPr>
        <p:spPr>
          <a:ln/>
        </p:spPr>
        <p:txBody>
          <a:bodyPr/>
          <a:lstStyle>
            <a:lvl1pPr>
              <a:defRPr/>
            </a:lvl1pPr>
          </a:lstStyle>
          <a:p>
            <a:pPr>
              <a:defRPr/>
            </a:pPr>
            <a:fld id="{FD88F874-1E1D-4539-9300-07147D5A48A0}" type="slidenum">
              <a:rPr lang="en-GB" altLang="en-US"/>
              <a:pPr>
                <a:defRPr/>
              </a:pPr>
              <a:t>‹#›</a:t>
            </a:fld>
            <a:endParaRPr lang="en-GB" altLang="en-US"/>
          </a:p>
        </p:txBody>
      </p:sp>
    </p:spTree>
    <p:extLst>
      <p:ext uri="{BB962C8B-B14F-4D97-AF65-F5344CB8AC3E}">
        <p14:creationId xmlns:p14="http://schemas.microsoft.com/office/powerpoint/2010/main" val="243555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17"/>
          <p:cNvSpPr>
            <a:spLocks noGrp="1" noChangeArrowheads="1"/>
          </p:cNvSpPr>
          <p:nvPr>
            <p:ph type="sldNum" sz="quarter" idx="11"/>
          </p:nvPr>
        </p:nvSpPr>
        <p:spPr>
          <a:ln/>
        </p:spPr>
        <p:txBody>
          <a:bodyPr/>
          <a:lstStyle>
            <a:lvl1pPr>
              <a:defRPr/>
            </a:lvl1pPr>
          </a:lstStyle>
          <a:p>
            <a:pPr>
              <a:defRPr/>
            </a:pPr>
            <a:fld id="{B7A1A65D-C6F3-4311-BB4E-BAEC31D227D4}" type="slidenum">
              <a:rPr lang="en-GB" altLang="en-US"/>
              <a:pPr>
                <a:defRPr/>
              </a:pPr>
              <a:t>‹#›</a:t>
            </a:fld>
            <a:endParaRPr lang="en-GB" altLang="en-US"/>
          </a:p>
        </p:txBody>
      </p:sp>
    </p:spTree>
    <p:extLst>
      <p:ext uri="{BB962C8B-B14F-4D97-AF65-F5344CB8AC3E}">
        <p14:creationId xmlns:p14="http://schemas.microsoft.com/office/powerpoint/2010/main" val="392673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Rectangle 5"/>
          <p:cNvSpPr>
            <a:spLocks noGrp="1" noChangeArrowheads="1"/>
          </p:cNvSpPr>
          <p:nvPr>
            <p:ph type="ftr" sz="quarter" idx="3"/>
          </p:nvPr>
        </p:nvSpPr>
        <p:spPr bwMode="auto">
          <a:xfrm>
            <a:off x="381000" y="6248400"/>
            <a:ext cx="7848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ltLang="en-US"/>
          </a:p>
        </p:txBody>
      </p:sp>
      <p:grpSp>
        <p:nvGrpSpPr>
          <p:cNvPr id="2" name="Group 7"/>
          <p:cNvGrpSpPr>
            <a:grpSpLocks/>
          </p:cNvGrpSpPr>
          <p:nvPr userDrawn="1"/>
        </p:nvGrpSpPr>
        <p:grpSpPr bwMode="auto">
          <a:xfrm>
            <a:off x="304800" y="5486400"/>
            <a:ext cx="8772525" cy="1371600"/>
            <a:chOff x="192" y="3456"/>
            <a:chExt cx="5526" cy="864"/>
          </a:xfrm>
        </p:grpSpPr>
        <p:sp>
          <p:nvSpPr>
            <p:cNvPr id="1031" name="Line 8"/>
            <p:cNvSpPr>
              <a:spLocks noChangeShapeType="1"/>
            </p:cNvSpPr>
            <p:nvPr userDrawn="1"/>
          </p:nvSpPr>
          <p:spPr bwMode="auto">
            <a:xfrm flipH="1">
              <a:off x="4992" y="3504"/>
              <a:ext cx="720" cy="7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32" name="Picture 9" descr="Sysgem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2" y="3876"/>
              <a:ext cx="62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10"/>
            <p:cNvGrpSpPr>
              <a:grpSpLocks/>
            </p:cNvGrpSpPr>
            <p:nvPr userDrawn="1"/>
          </p:nvGrpSpPr>
          <p:grpSpPr bwMode="auto">
            <a:xfrm>
              <a:off x="4896" y="3456"/>
              <a:ext cx="822" cy="864"/>
              <a:chOff x="4896" y="3456"/>
              <a:chExt cx="822" cy="864"/>
            </a:xfrm>
          </p:grpSpPr>
          <p:sp>
            <p:nvSpPr>
              <p:cNvPr id="1035" name="Line 11"/>
              <p:cNvSpPr>
                <a:spLocks noChangeShapeType="1"/>
              </p:cNvSpPr>
              <p:nvPr userDrawn="1"/>
            </p:nvSpPr>
            <p:spPr bwMode="auto">
              <a:xfrm flipH="1">
                <a:off x="5168" y="3681"/>
                <a:ext cx="550" cy="601"/>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6" name="Line 12"/>
              <p:cNvSpPr>
                <a:spLocks noChangeShapeType="1"/>
              </p:cNvSpPr>
              <p:nvPr userDrawn="1"/>
            </p:nvSpPr>
            <p:spPr bwMode="auto">
              <a:xfrm flipH="1">
                <a:off x="5018" y="3531"/>
                <a:ext cx="695" cy="75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7" name="Line 13"/>
              <p:cNvSpPr>
                <a:spLocks noChangeShapeType="1"/>
              </p:cNvSpPr>
              <p:nvPr userDrawn="1"/>
            </p:nvSpPr>
            <p:spPr bwMode="auto">
              <a:xfrm flipH="1">
                <a:off x="5095" y="3606"/>
                <a:ext cx="622" cy="67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8" name="Line 14"/>
              <p:cNvSpPr>
                <a:spLocks noChangeShapeType="1"/>
              </p:cNvSpPr>
              <p:nvPr userDrawn="1"/>
            </p:nvSpPr>
            <p:spPr bwMode="auto">
              <a:xfrm>
                <a:off x="5713" y="3456"/>
                <a:ext cx="0" cy="864"/>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9" name="Line 15"/>
              <p:cNvSpPr>
                <a:spLocks noChangeShapeType="1"/>
              </p:cNvSpPr>
              <p:nvPr userDrawn="1"/>
            </p:nvSpPr>
            <p:spPr bwMode="auto">
              <a:xfrm>
                <a:off x="4896" y="4293"/>
                <a:ext cx="433"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34" name="Line 16"/>
            <p:cNvSpPr>
              <a:spLocks noChangeShapeType="1"/>
            </p:cNvSpPr>
            <p:nvPr userDrawn="1"/>
          </p:nvSpPr>
          <p:spPr bwMode="auto">
            <a:xfrm>
              <a:off x="960" y="4032"/>
              <a:ext cx="425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41" name="Rectangle 17"/>
          <p:cNvSpPr>
            <a:spLocks noGrp="1" noChangeArrowheads="1"/>
          </p:cNvSpPr>
          <p:nvPr>
            <p:ph type="sldNum" sz="quarter" idx="4"/>
          </p:nvPr>
        </p:nvSpPr>
        <p:spPr bwMode="auto">
          <a:xfrm>
            <a:off x="8305800" y="6381750"/>
            <a:ext cx="838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7D6ACC-0C71-4B2D-823E-CC823ECA31A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hoshana.huss@sysgem.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sales@networkingdynamics.com" TargetMode="External"/><Relationship Id="rId4" Type="http://schemas.openxmlformats.org/officeDocument/2006/relationships/hyperlink" Target="mailto:mike.schofield@sysgem.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4114800"/>
          </a:xfrm>
        </p:spPr>
        <p:txBody>
          <a:bodyPr/>
          <a:lstStyle/>
          <a:p>
            <a:r>
              <a:rPr lang="en-GB" dirty="0" smtClean="0"/>
              <a:t>Securely Managing VMS from a Windows Environment</a:t>
            </a:r>
            <a:br>
              <a:rPr lang="en-GB" dirty="0" smtClean="0"/>
            </a:br>
            <a:r>
              <a:rPr lang="en-GB" dirty="0"/>
              <a:t/>
            </a:r>
            <a:br>
              <a:rPr lang="en-GB" dirty="0"/>
            </a:br>
            <a:r>
              <a:rPr lang="en-GB" sz="3200" i="1" dirty="0" smtClean="0"/>
              <a:t>Shoshana Huss, Sysgem AG</a:t>
            </a:r>
            <a:br>
              <a:rPr lang="en-GB" sz="3200" i="1" dirty="0" smtClean="0"/>
            </a:br>
            <a:r>
              <a:rPr lang="en-GB" sz="3200" i="1" dirty="0" smtClean="0"/>
              <a:t>Mike Schofield, Sysgem AG</a:t>
            </a:r>
            <a:endParaRPr lang="en-GB" sz="3200" i="1" dirty="0"/>
          </a:p>
        </p:txBody>
      </p:sp>
      <p:sp>
        <p:nvSpPr>
          <p:cNvPr id="4" name="Slide Number Placeholder 3"/>
          <p:cNvSpPr>
            <a:spLocks noGrp="1"/>
          </p:cNvSpPr>
          <p:nvPr>
            <p:ph type="sldNum" sz="quarter" idx="11"/>
          </p:nvPr>
        </p:nvSpPr>
        <p:spPr/>
        <p:txBody>
          <a:bodyPr/>
          <a:lstStyle/>
          <a:p>
            <a:pPr>
              <a:defRPr/>
            </a:pPr>
            <a:fld id="{DF289599-B592-473D-85DE-CF85E2B8E334}" type="slidenum">
              <a:rPr lang="en-GB" altLang="en-US" smtClean="0"/>
              <a:pPr>
                <a:defRPr/>
              </a:pPr>
              <a:t>1</a:t>
            </a:fld>
            <a:endParaRPr lang="en-GB" altLang="en-US"/>
          </a:p>
        </p:txBody>
      </p:sp>
    </p:spTree>
    <p:extLst>
      <p:ext uri="{BB962C8B-B14F-4D97-AF65-F5344CB8AC3E}">
        <p14:creationId xmlns:p14="http://schemas.microsoft.com/office/powerpoint/2010/main" val="1478395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(continued)</a:t>
            </a:r>
            <a:endParaRPr lang="en-GB" dirty="0"/>
          </a:p>
        </p:txBody>
      </p:sp>
      <p:sp>
        <p:nvSpPr>
          <p:cNvPr id="3" name="Content Placeholder 2"/>
          <p:cNvSpPr>
            <a:spLocks noGrp="1"/>
          </p:cNvSpPr>
          <p:nvPr>
            <p:ph idx="1"/>
          </p:nvPr>
        </p:nvSpPr>
        <p:spPr>
          <a:xfrm>
            <a:off x="457200" y="1447800"/>
            <a:ext cx="8534400" cy="4525963"/>
          </a:xfrm>
        </p:spPr>
        <p:txBody>
          <a:bodyPr/>
          <a:lstStyle/>
          <a:p>
            <a:r>
              <a:rPr lang="en-GB" sz="2600" dirty="0" smtClean="0"/>
              <a:t>Secure Network Protocol: </a:t>
            </a:r>
          </a:p>
          <a:p>
            <a:pPr lvl="1"/>
            <a:r>
              <a:rPr lang="en-GB" sz="2000" dirty="0" smtClean="0"/>
              <a:t>Use of SSL/TLS</a:t>
            </a:r>
          </a:p>
          <a:p>
            <a:pPr lvl="1"/>
            <a:r>
              <a:rPr lang="en-GB" sz="2000" dirty="0" smtClean="0"/>
              <a:t>Alternative security mechanisms</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10</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14929" y="1277120"/>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17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Secure Network</a:t>
            </a:r>
            <a:br>
              <a:rPr lang="en-GB" dirty="0" smtClean="0"/>
            </a:br>
            <a:r>
              <a:rPr lang="en-GB" sz="2800" dirty="0" smtClean="0"/>
              <a:t>(SSL/TLS)</a:t>
            </a:r>
            <a:endParaRPr lang="en-GB" sz="2800"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11</a:t>
            </a:fld>
            <a:endParaRPr lang="en-GB" altLang="en-US"/>
          </a:p>
        </p:txBody>
      </p:sp>
      <p:grpSp>
        <p:nvGrpSpPr>
          <p:cNvPr id="11" name="Group 10"/>
          <p:cNvGrpSpPr/>
          <p:nvPr/>
        </p:nvGrpSpPr>
        <p:grpSpPr>
          <a:xfrm>
            <a:off x="457200" y="1513917"/>
            <a:ext cx="7519079" cy="4865497"/>
            <a:chOff x="457200" y="1513917"/>
            <a:chExt cx="7519079" cy="4865497"/>
          </a:xfrm>
        </p:grpSpPr>
        <p:cxnSp>
          <p:nvCxnSpPr>
            <p:cNvPr id="20" name="Straight Connector 19"/>
            <p:cNvCxnSpPr/>
            <p:nvPr/>
          </p:nvCxnSpPr>
          <p:spPr>
            <a:xfrm>
              <a:off x="3050728" y="2724979"/>
              <a:ext cx="1652970" cy="14588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50728" y="2543423"/>
              <a:ext cx="369024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32" name="Picture 8" descr="C:\Users\Mike\Desktop\Intel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928" y="1513917"/>
              <a:ext cx="1420351" cy="169885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98528" y="3812058"/>
              <a:ext cx="1752600" cy="2567356"/>
              <a:chOff x="4708525" y="3563992"/>
              <a:chExt cx="1945250" cy="2989208"/>
            </a:xfrm>
          </p:grpSpPr>
          <p:pic>
            <p:nvPicPr>
              <p:cNvPr id="1030"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525" y="3563992"/>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962931"/>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6650" y="4384783"/>
                <a:ext cx="1127125" cy="21684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3" name="Picture 9" descr="C:\Users\Mike\Desktop\workst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8128" y="1828801"/>
              <a:ext cx="184058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ke\Desktop\stick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123475"/>
              <a:ext cx="1681856" cy="168858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914400" y="3970031"/>
            <a:ext cx="1670944" cy="369332"/>
          </a:xfrm>
          <a:prstGeom prst="rect">
            <a:avLst/>
          </a:prstGeom>
          <a:noFill/>
        </p:spPr>
        <p:txBody>
          <a:bodyPr wrap="square" rtlCol="0">
            <a:spAutoFit/>
          </a:bodyPr>
          <a:lstStyle/>
          <a:p>
            <a:r>
              <a:rPr lang="en-GB" dirty="0" smtClean="0"/>
              <a:t>SEM User</a:t>
            </a:r>
            <a:endParaRPr lang="en-GB" dirty="0"/>
          </a:p>
        </p:txBody>
      </p:sp>
      <p:grpSp>
        <p:nvGrpSpPr>
          <p:cNvPr id="13" name="Group 12"/>
          <p:cNvGrpSpPr/>
          <p:nvPr/>
        </p:nvGrpSpPr>
        <p:grpSpPr>
          <a:xfrm>
            <a:off x="3131412" y="1945666"/>
            <a:ext cx="5193564" cy="3605266"/>
            <a:chOff x="3160567" y="1949023"/>
            <a:chExt cx="5193564" cy="3605266"/>
          </a:xfrm>
          <a:noFill/>
        </p:grpSpPr>
        <p:sp>
          <p:nvSpPr>
            <p:cNvPr id="26" name="TextBox 25"/>
            <p:cNvSpPr txBox="1"/>
            <p:nvPr/>
          </p:nvSpPr>
          <p:spPr>
            <a:xfrm>
              <a:off x="6282144" y="3168135"/>
              <a:ext cx="2071987" cy="646331"/>
            </a:xfrm>
            <a:prstGeom prst="rect">
              <a:avLst/>
            </a:prstGeom>
            <a:grpFill/>
            <a:ln w="12700">
              <a:noFill/>
            </a:ln>
          </p:spPr>
          <p:txBody>
            <a:bodyPr wrap="square" rtlCol="0">
              <a:spAutoFit/>
            </a:bodyPr>
            <a:lstStyle/>
            <a:p>
              <a:r>
                <a:rPr lang="en-GB" dirty="0" smtClean="0"/>
                <a:t>SEM Authorization Server</a:t>
              </a:r>
              <a:endParaRPr lang="en-GB" dirty="0"/>
            </a:p>
          </p:txBody>
        </p:sp>
        <p:sp>
          <p:nvSpPr>
            <p:cNvPr id="27" name="TextBox 26"/>
            <p:cNvSpPr txBox="1"/>
            <p:nvPr/>
          </p:nvSpPr>
          <p:spPr>
            <a:xfrm>
              <a:off x="6212492" y="5184957"/>
              <a:ext cx="1712308" cy="369332"/>
            </a:xfrm>
            <a:prstGeom prst="rect">
              <a:avLst/>
            </a:prstGeom>
            <a:grpFill/>
            <a:ln w="12700">
              <a:noFill/>
            </a:ln>
          </p:spPr>
          <p:txBody>
            <a:bodyPr wrap="square" rtlCol="0">
              <a:spAutoFit/>
            </a:bodyPr>
            <a:lstStyle/>
            <a:p>
              <a:r>
                <a:rPr lang="en-GB" dirty="0" smtClean="0"/>
                <a:t>SEM Agents</a:t>
              </a:r>
              <a:endParaRPr lang="en-GB" dirty="0"/>
            </a:p>
          </p:txBody>
        </p:sp>
        <p:sp>
          <p:nvSpPr>
            <p:cNvPr id="28" name="TextBox 27"/>
            <p:cNvSpPr txBox="1"/>
            <p:nvPr/>
          </p:nvSpPr>
          <p:spPr>
            <a:xfrm>
              <a:off x="3160567" y="1949023"/>
              <a:ext cx="1433292" cy="369332"/>
            </a:xfrm>
            <a:prstGeom prst="rect">
              <a:avLst/>
            </a:prstGeom>
            <a:noFill/>
            <a:ln w="12700">
              <a:noFill/>
            </a:ln>
          </p:spPr>
          <p:txBody>
            <a:bodyPr wrap="square" rtlCol="0">
              <a:spAutoFit/>
            </a:bodyPr>
            <a:lstStyle/>
            <a:p>
              <a:r>
                <a:rPr lang="en-GB" dirty="0" smtClean="0">
                  <a:ln w="3175">
                    <a:noFill/>
                  </a:ln>
                </a:rPr>
                <a:t>SEM Client</a:t>
              </a:r>
              <a:endParaRPr lang="en-GB" dirty="0">
                <a:ln w="3175">
                  <a:noFill/>
                </a:ln>
              </a:endParaRPr>
            </a:p>
          </p:txBody>
        </p:sp>
      </p:grpSp>
      <p:sp>
        <p:nvSpPr>
          <p:cNvPr id="22" name="TextBox 21"/>
          <p:cNvSpPr txBox="1"/>
          <p:nvPr/>
        </p:nvSpPr>
        <p:spPr>
          <a:xfrm>
            <a:off x="4356856" y="2381720"/>
            <a:ext cx="1157171" cy="369332"/>
          </a:xfrm>
          <a:prstGeom prst="rect">
            <a:avLst/>
          </a:prstGeom>
          <a:noFill/>
        </p:spPr>
        <p:txBody>
          <a:bodyPr wrap="square" rtlCol="0">
            <a:spAutoFit/>
          </a:bodyPr>
          <a:lstStyle/>
          <a:p>
            <a:r>
              <a:rPr lang="en-GB" dirty="0" smtClean="0"/>
              <a:t>SSL/TLS</a:t>
            </a:r>
            <a:endParaRPr lang="en-GB" dirty="0"/>
          </a:p>
        </p:txBody>
      </p:sp>
      <p:sp>
        <p:nvSpPr>
          <p:cNvPr id="23" name="TextBox 22"/>
          <p:cNvSpPr txBox="1"/>
          <p:nvPr/>
        </p:nvSpPr>
        <p:spPr>
          <a:xfrm rot="2545777">
            <a:off x="3298627" y="3294526"/>
            <a:ext cx="1157171" cy="369332"/>
          </a:xfrm>
          <a:prstGeom prst="rect">
            <a:avLst/>
          </a:prstGeom>
          <a:noFill/>
        </p:spPr>
        <p:txBody>
          <a:bodyPr wrap="square" rtlCol="0">
            <a:spAutoFit/>
          </a:bodyPr>
          <a:lstStyle/>
          <a:p>
            <a:r>
              <a:rPr lang="en-GB" dirty="0" smtClean="0"/>
              <a:t>SSL/TLS</a:t>
            </a:r>
            <a:endParaRPr lang="en-GB" dirty="0"/>
          </a:p>
        </p:txBody>
      </p:sp>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00" y="1687183"/>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6062" y="1513820"/>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3847" y="3663187"/>
            <a:ext cx="711634" cy="49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2861" y="4106395"/>
            <a:ext cx="465935" cy="46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8560" y="4572330"/>
            <a:ext cx="367368" cy="36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45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(continued)</a:t>
            </a:r>
            <a:endParaRPr lang="en-GB" dirty="0"/>
          </a:p>
        </p:txBody>
      </p:sp>
      <p:sp>
        <p:nvSpPr>
          <p:cNvPr id="3" name="Content Placeholder 2"/>
          <p:cNvSpPr>
            <a:spLocks noGrp="1"/>
          </p:cNvSpPr>
          <p:nvPr>
            <p:ph idx="1"/>
          </p:nvPr>
        </p:nvSpPr>
        <p:spPr>
          <a:xfrm>
            <a:off x="457200" y="1447800"/>
            <a:ext cx="8534400" cy="4525963"/>
          </a:xfrm>
        </p:spPr>
        <p:txBody>
          <a:bodyPr/>
          <a:lstStyle/>
          <a:p>
            <a:r>
              <a:rPr lang="en-GB" sz="2600" dirty="0">
                <a:solidFill>
                  <a:schemeClr val="bg2"/>
                </a:solidFill>
              </a:rPr>
              <a:t>Secure Network: </a:t>
            </a:r>
          </a:p>
          <a:p>
            <a:pPr lvl="1"/>
            <a:r>
              <a:rPr lang="en-GB" sz="2000" dirty="0">
                <a:solidFill>
                  <a:schemeClr val="bg2"/>
                </a:solidFill>
              </a:rPr>
              <a:t>Use of SSL/TLS</a:t>
            </a:r>
          </a:p>
          <a:p>
            <a:pPr lvl="1"/>
            <a:r>
              <a:rPr lang="en-GB" sz="2000" dirty="0">
                <a:solidFill>
                  <a:schemeClr val="bg2"/>
                </a:solidFill>
              </a:rPr>
              <a:t>Alternative security mechanisms</a:t>
            </a:r>
          </a:p>
          <a:p>
            <a:r>
              <a:rPr lang="en-GB" sz="2600" dirty="0" smtClean="0"/>
              <a:t>Audit </a:t>
            </a:r>
            <a:r>
              <a:rPr lang="en-GB" sz="2600" dirty="0"/>
              <a:t>T</a:t>
            </a:r>
            <a:r>
              <a:rPr lang="en-GB" sz="2600" dirty="0" smtClean="0"/>
              <a:t>rail:</a:t>
            </a:r>
          </a:p>
          <a:p>
            <a:pPr lvl="1"/>
            <a:r>
              <a:rPr lang="en-GB" sz="1600" dirty="0"/>
              <a:t>d</a:t>
            </a:r>
            <a:r>
              <a:rPr lang="en-GB" sz="1600" dirty="0" smtClean="0"/>
              <a:t>ate </a:t>
            </a:r>
            <a:r>
              <a:rPr lang="en-GB" sz="1600" dirty="0"/>
              <a:t>and time </a:t>
            </a:r>
            <a:endParaRPr lang="en-GB" sz="1600" dirty="0" smtClean="0"/>
          </a:p>
          <a:p>
            <a:pPr lvl="1"/>
            <a:r>
              <a:rPr lang="en-GB" sz="1600" dirty="0" smtClean="0"/>
              <a:t>the </a:t>
            </a:r>
            <a:r>
              <a:rPr lang="en-GB" sz="1600" dirty="0"/>
              <a:t>SEM user </a:t>
            </a:r>
            <a:r>
              <a:rPr lang="en-GB" sz="1600" dirty="0" smtClean="0"/>
              <a:t>who conducted </a:t>
            </a:r>
            <a:r>
              <a:rPr lang="en-GB" sz="1600" dirty="0"/>
              <a:t>the transaction</a:t>
            </a:r>
          </a:p>
          <a:p>
            <a:pPr lvl="1"/>
            <a:r>
              <a:rPr lang="en-GB" sz="1600" dirty="0" smtClean="0"/>
              <a:t>the </a:t>
            </a:r>
            <a:r>
              <a:rPr lang="en-GB" sz="1600" dirty="0"/>
              <a:t>target server and </a:t>
            </a:r>
            <a:r>
              <a:rPr lang="en-GB" sz="1600" dirty="0" smtClean="0"/>
              <a:t>target object </a:t>
            </a:r>
          </a:p>
          <a:p>
            <a:pPr lvl="1"/>
            <a:r>
              <a:rPr lang="en-GB" sz="1600" dirty="0"/>
              <a:t>t</a:t>
            </a:r>
            <a:r>
              <a:rPr lang="en-GB" sz="1600" dirty="0" smtClean="0"/>
              <a:t>he </a:t>
            </a:r>
            <a:r>
              <a:rPr lang="en-GB" sz="1600" dirty="0"/>
              <a:t>nature of the transaction </a:t>
            </a:r>
            <a:endParaRPr lang="en-GB" sz="1600" dirty="0" smtClean="0"/>
          </a:p>
          <a:p>
            <a:pPr lvl="1"/>
            <a:r>
              <a:rPr lang="en-GB" sz="1600" dirty="0"/>
              <a:t>i</a:t>
            </a:r>
            <a:r>
              <a:rPr lang="en-GB" sz="1600" dirty="0" smtClean="0"/>
              <a:t>nput details </a:t>
            </a:r>
          </a:p>
          <a:p>
            <a:pPr lvl="1"/>
            <a:r>
              <a:rPr lang="en-GB" sz="1600" dirty="0" smtClean="0"/>
              <a:t>before </a:t>
            </a:r>
            <a:r>
              <a:rPr lang="en-GB" sz="1600" dirty="0"/>
              <a:t>and after states of </a:t>
            </a:r>
            <a:r>
              <a:rPr lang="en-GB" sz="1600" dirty="0" smtClean="0"/>
              <a:t>modified fields</a:t>
            </a:r>
          </a:p>
          <a:p>
            <a:pPr lvl="1"/>
            <a:r>
              <a:rPr lang="en-GB" sz="1600" dirty="0" smtClean="0"/>
              <a:t>the </a:t>
            </a:r>
            <a:r>
              <a:rPr lang="en-GB" sz="1600" dirty="0"/>
              <a:t>Windows user account (used by the SEM user</a:t>
            </a:r>
            <a:r>
              <a:rPr lang="en-GB" sz="1600" dirty="0" smtClean="0"/>
              <a:t>)</a:t>
            </a:r>
            <a:endParaRPr lang="en-GB" sz="1600" dirty="0"/>
          </a:p>
          <a:p>
            <a:pPr lvl="1"/>
            <a:r>
              <a:rPr lang="en-GB" sz="1600" dirty="0"/>
              <a:t>the workstation used by the SEM user</a:t>
            </a:r>
          </a:p>
          <a:p>
            <a:pPr marL="457200" lvl="1" indent="0">
              <a:buNone/>
            </a:pPr>
            <a:endParaRPr lang="en-GB" sz="1600" dirty="0" smtClean="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12</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14929" y="2490433"/>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17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(continued)</a:t>
            </a:r>
          </a:p>
        </p:txBody>
      </p:sp>
      <p:sp>
        <p:nvSpPr>
          <p:cNvPr id="3" name="Content Placeholder 2"/>
          <p:cNvSpPr>
            <a:spLocks noGrp="1"/>
          </p:cNvSpPr>
          <p:nvPr>
            <p:ph idx="1"/>
          </p:nvPr>
        </p:nvSpPr>
        <p:spPr>
          <a:xfrm>
            <a:off x="457200" y="1447800"/>
            <a:ext cx="8229600" cy="4525963"/>
          </a:xfrm>
        </p:spPr>
        <p:txBody>
          <a:bodyPr/>
          <a:lstStyle/>
          <a:p>
            <a:r>
              <a:rPr lang="en-GB" sz="2600" dirty="0" smtClean="0">
                <a:solidFill>
                  <a:schemeClr val="bg2"/>
                </a:solidFill>
              </a:rPr>
              <a:t>Secure </a:t>
            </a:r>
            <a:r>
              <a:rPr lang="en-GB" sz="2600" dirty="0">
                <a:solidFill>
                  <a:schemeClr val="bg2"/>
                </a:solidFill>
              </a:rPr>
              <a:t>Network: </a:t>
            </a:r>
          </a:p>
          <a:p>
            <a:pPr lvl="1"/>
            <a:r>
              <a:rPr lang="en-GB" sz="2000" dirty="0">
                <a:solidFill>
                  <a:schemeClr val="bg2"/>
                </a:solidFill>
              </a:rPr>
              <a:t>Use of SSL/TLS</a:t>
            </a:r>
          </a:p>
          <a:p>
            <a:pPr lvl="1"/>
            <a:r>
              <a:rPr lang="en-GB" sz="2000" dirty="0">
                <a:solidFill>
                  <a:schemeClr val="bg2"/>
                </a:solidFill>
              </a:rPr>
              <a:t>Alternative security mechanisms</a:t>
            </a:r>
          </a:p>
          <a:p>
            <a:r>
              <a:rPr lang="en-GB" sz="2600" dirty="0">
                <a:solidFill>
                  <a:schemeClr val="bg2"/>
                </a:solidFill>
              </a:rPr>
              <a:t>Audit trail:</a:t>
            </a:r>
          </a:p>
          <a:p>
            <a:r>
              <a:rPr lang="en-GB" sz="2600" dirty="0" smtClean="0"/>
              <a:t>Target </a:t>
            </a:r>
            <a:r>
              <a:rPr lang="en-GB" sz="2600" dirty="0"/>
              <a:t>platforms also to </a:t>
            </a:r>
            <a:r>
              <a:rPr lang="en-GB" sz="2600" dirty="0" smtClean="0"/>
              <a:t>include:</a:t>
            </a:r>
          </a:p>
          <a:p>
            <a:pPr lvl="1"/>
            <a:r>
              <a:rPr lang="en-GB" sz="2600" dirty="0" smtClean="0"/>
              <a:t> </a:t>
            </a:r>
            <a:r>
              <a:rPr lang="en-GB" sz="2000" dirty="0" smtClean="0"/>
              <a:t>Linux</a:t>
            </a:r>
          </a:p>
          <a:p>
            <a:pPr lvl="1"/>
            <a:r>
              <a:rPr lang="en-GB" sz="2000" dirty="0"/>
              <a:t> </a:t>
            </a:r>
            <a:r>
              <a:rPr lang="en-GB" sz="2000" dirty="0" smtClean="0"/>
              <a:t>UNIX</a:t>
            </a:r>
          </a:p>
          <a:p>
            <a:pPr lvl="1"/>
            <a:r>
              <a:rPr lang="en-GB" sz="2000" dirty="0"/>
              <a:t> </a:t>
            </a:r>
            <a:r>
              <a:rPr lang="en-GB" sz="2000" dirty="0" smtClean="0"/>
              <a:t>Windows</a:t>
            </a:r>
          </a:p>
          <a:p>
            <a:pPr lvl="1"/>
            <a:r>
              <a:rPr lang="en-GB" sz="2000" dirty="0"/>
              <a:t> </a:t>
            </a:r>
            <a:r>
              <a:rPr lang="en-GB" sz="2000" dirty="0" smtClean="0"/>
              <a:t>OS400 </a:t>
            </a:r>
            <a:br>
              <a:rPr lang="en-GB" sz="2000" dirty="0" smtClean="0"/>
            </a:br>
            <a:r>
              <a:rPr lang="en-GB" sz="2000" dirty="0" smtClean="0"/>
              <a:t>               … in addition to VMS </a:t>
            </a:r>
          </a:p>
          <a:p>
            <a:pPr marL="0" indent="0">
              <a:buNone/>
            </a:pP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13</a:t>
            </a:fld>
            <a:endParaRPr lang="en-GB" altLang="en-US"/>
          </a:p>
        </p:txBody>
      </p:sp>
      <p:pic>
        <p:nvPicPr>
          <p:cNvPr id="5"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14928" y="2947633"/>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63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(last but not least)</a:t>
            </a:r>
          </a:p>
        </p:txBody>
      </p:sp>
      <p:sp>
        <p:nvSpPr>
          <p:cNvPr id="3" name="Content Placeholder 2"/>
          <p:cNvSpPr>
            <a:spLocks noGrp="1"/>
          </p:cNvSpPr>
          <p:nvPr>
            <p:ph idx="1"/>
          </p:nvPr>
        </p:nvSpPr>
        <p:spPr/>
        <p:txBody>
          <a:bodyPr/>
          <a:lstStyle/>
          <a:p>
            <a:endParaRPr lang="en-GB" dirty="0"/>
          </a:p>
          <a:p>
            <a:r>
              <a:rPr lang="en-GB" dirty="0" smtClean="0"/>
              <a:t>Easily </a:t>
            </a:r>
            <a:r>
              <a:rPr lang="en-GB" dirty="0"/>
              <a:t>c</a:t>
            </a:r>
            <a:r>
              <a:rPr lang="en-GB" dirty="0" smtClean="0"/>
              <a:t>ustomized</a:t>
            </a:r>
            <a:endParaRPr lang="en-GB" dirty="0"/>
          </a:p>
          <a:p>
            <a:pPr marL="0" indent="0">
              <a:buNone/>
            </a:pP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14</a:t>
            </a:fld>
            <a:endParaRPr lang="en-GB" altLang="en-US"/>
          </a:p>
        </p:txBody>
      </p:sp>
      <p:pic>
        <p:nvPicPr>
          <p:cNvPr id="5"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14928" y="2033233"/>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49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15</a:t>
            </a:fld>
            <a:endParaRPr lang="en-GB" altLang="en-US"/>
          </a:p>
        </p:txBody>
      </p:sp>
      <p:sp>
        <p:nvSpPr>
          <p:cNvPr id="5" name="Title 1"/>
          <p:cNvSpPr>
            <a:spLocks noGrp="1"/>
          </p:cNvSpPr>
          <p:nvPr>
            <p:ph type="title"/>
          </p:nvPr>
        </p:nvSpPr>
        <p:spPr>
          <a:xfrm>
            <a:off x="457200" y="1951038"/>
            <a:ext cx="8229600" cy="2697162"/>
          </a:xfrm>
        </p:spPr>
        <p:txBody>
          <a:bodyPr/>
          <a:lstStyle/>
          <a:p>
            <a:r>
              <a:rPr lang="en-GB" dirty="0" smtClean="0"/>
              <a:t>Sysgem Enterprise Manager</a:t>
            </a:r>
            <a:br>
              <a:rPr lang="en-GB" dirty="0" smtClean="0"/>
            </a:br>
            <a:r>
              <a:rPr lang="en-GB" dirty="0" smtClean="0"/>
              <a:t>(SEM)</a:t>
            </a:r>
            <a:endParaRPr lang="en-GB" dirty="0"/>
          </a:p>
        </p:txBody>
      </p:sp>
    </p:spTree>
    <p:extLst>
      <p:ext uri="{BB962C8B-B14F-4D97-AF65-F5344CB8AC3E}">
        <p14:creationId xmlns:p14="http://schemas.microsoft.com/office/powerpoint/2010/main" val="2895387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a:t>
            </a:r>
            <a:endParaRPr lang="en-GB" dirty="0"/>
          </a:p>
        </p:txBody>
      </p:sp>
      <p:sp>
        <p:nvSpPr>
          <p:cNvPr id="3" name="Content Placeholder 2"/>
          <p:cNvSpPr>
            <a:spLocks noGrp="1"/>
          </p:cNvSpPr>
          <p:nvPr>
            <p:ph idx="1"/>
          </p:nvPr>
        </p:nvSpPr>
        <p:spPr>
          <a:xfrm>
            <a:off x="457200" y="1828799"/>
            <a:ext cx="8229600" cy="3810001"/>
          </a:xfrm>
        </p:spPr>
        <p:txBody>
          <a:bodyPr/>
          <a:lstStyle/>
          <a:p>
            <a:pPr marL="0" indent="0">
              <a:buNone/>
            </a:pPr>
            <a:r>
              <a:rPr lang="en-GB" dirty="0" smtClean="0"/>
              <a:t>            Sysgem Enterprise Manager  </a:t>
            </a:r>
            <a:endParaRPr lang="en-GB" sz="900" dirty="0" smtClean="0"/>
          </a:p>
          <a:p>
            <a:pPr marL="0" indent="0">
              <a:buNone/>
            </a:pPr>
            <a:endParaRPr lang="en-GB" sz="900" dirty="0"/>
          </a:p>
          <a:p>
            <a:pPr marL="0" indent="0">
              <a:buNone/>
            </a:pPr>
            <a:r>
              <a:rPr lang="en-GB" sz="900" dirty="0" smtClean="0"/>
              <a:t> </a:t>
            </a:r>
            <a:r>
              <a:rPr lang="en-GB" dirty="0" smtClean="0"/>
              <a:t>                      OpenVMS Servers</a:t>
            </a:r>
          </a:p>
          <a:p>
            <a:pPr marL="0" indent="0">
              <a:buNone/>
            </a:pPr>
            <a:endParaRPr lang="en-GB" dirty="0" smtClean="0"/>
          </a:p>
          <a:p>
            <a:pPr marL="0" indent="0">
              <a:buNone/>
            </a:pPr>
            <a:endParaRPr lang="en-GB" dirty="0"/>
          </a:p>
          <a:p>
            <a:pPr marL="0" indent="0" algn="ctr">
              <a:buNone/>
            </a:pPr>
            <a:r>
              <a:rPr lang="en-GB" sz="2800" i="1" dirty="0" smtClean="0"/>
              <a:t>Mike Schofield, Sysgem AG</a:t>
            </a:r>
            <a:endParaRPr lang="en-GB" sz="2800" i="1"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16</a:t>
            </a:fld>
            <a:endParaRPr lang="en-GB" altLang="en-US"/>
          </a:p>
        </p:txBody>
      </p:sp>
      <p:sp>
        <p:nvSpPr>
          <p:cNvPr id="5" name="Right Arrow 4"/>
          <p:cNvSpPr/>
          <p:nvPr/>
        </p:nvSpPr>
        <p:spPr>
          <a:xfrm>
            <a:off x="1981200" y="2639568"/>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3805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87183"/>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6062" y="1513820"/>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861" y="4106395"/>
            <a:ext cx="465935" cy="46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3847" y="3663187"/>
            <a:ext cx="711634" cy="49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8560" y="4572330"/>
            <a:ext cx="367368" cy="36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smtClean="0"/>
              <a:t>Sysgem Enterprise Manager</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17</a:t>
            </a:fld>
            <a:endParaRPr lang="en-GB" altLang="en-US"/>
          </a:p>
        </p:txBody>
      </p:sp>
      <p:grpSp>
        <p:nvGrpSpPr>
          <p:cNvPr id="11" name="Group 10"/>
          <p:cNvGrpSpPr/>
          <p:nvPr/>
        </p:nvGrpSpPr>
        <p:grpSpPr>
          <a:xfrm>
            <a:off x="457200" y="1513917"/>
            <a:ext cx="7519079" cy="4865497"/>
            <a:chOff x="457200" y="1513917"/>
            <a:chExt cx="7519079" cy="4865497"/>
          </a:xfrm>
        </p:grpSpPr>
        <p:cxnSp>
          <p:nvCxnSpPr>
            <p:cNvPr id="20" name="Straight Connector 19"/>
            <p:cNvCxnSpPr/>
            <p:nvPr/>
          </p:nvCxnSpPr>
          <p:spPr>
            <a:xfrm>
              <a:off x="3050728" y="2724979"/>
              <a:ext cx="1652970" cy="14588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50728" y="2543423"/>
              <a:ext cx="369024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32" name="Picture 8" descr="C:\Users\Mike\Desktop\Intel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5928" y="1513917"/>
              <a:ext cx="1420351" cy="169885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98528" y="3812058"/>
              <a:ext cx="1752600" cy="2567356"/>
              <a:chOff x="4708525" y="3563992"/>
              <a:chExt cx="1945250" cy="2989208"/>
            </a:xfrm>
          </p:grpSpPr>
          <p:pic>
            <p:nvPicPr>
              <p:cNvPr id="1030" name="Picture 6" descr="C:\Users\Mike\Desktop\IntegrityBlade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8525" y="3563992"/>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Mike\Desktop\IntegrityBlade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3962931"/>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Mike\Desktop\IntegrityBlade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6650" y="4384783"/>
                <a:ext cx="1127125" cy="21684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3" name="Picture 9" descr="C:\Users\Mike\Desktop\workstati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8128" y="1828801"/>
              <a:ext cx="184058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ke\Desktop\stickma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123475"/>
              <a:ext cx="1681856" cy="168858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914400" y="3970031"/>
            <a:ext cx="1670944" cy="369332"/>
          </a:xfrm>
          <a:prstGeom prst="rect">
            <a:avLst/>
          </a:prstGeom>
          <a:noFill/>
        </p:spPr>
        <p:txBody>
          <a:bodyPr wrap="square" rtlCol="0">
            <a:spAutoFit/>
          </a:bodyPr>
          <a:lstStyle/>
          <a:p>
            <a:r>
              <a:rPr lang="en-GB" dirty="0" smtClean="0"/>
              <a:t>SEM User</a:t>
            </a:r>
            <a:endParaRPr lang="en-GB" dirty="0"/>
          </a:p>
        </p:txBody>
      </p:sp>
      <p:grpSp>
        <p:nvGrpSpPr>
          <p:cNvPr id="13" name="Group 12"/>
          <p:cNvGrpSpPr/>
          <p:nvPr/>
        </p:nvGrpSpPr>
        <p:grpSpPr>
          <a:xfrm>
            <a:off x="3124200" y="1957334"/>
            <a:ext cx="5193564" cy="3605266"/>
            <a:chOff x="3160567" y="1949023"/>
            <a:chExt cx="5193564" cy="3605266"/>
          </a:xfrm>
        </p:grpSpPr>
        <p:sp>
          <p:nvSpPr>
            <p:cNvPr id="26" name="TextBox 25"/>
            <p:cNvSpPr txBox="1"/>
            <p:nvPr/>
          </p:nvSpPr>
          <p:spPr>
            <a:xfrm>
              <a:off x="6282144" y="3168135"/>
              <a:ext cx="2071987" cy="646331"/>
            </a:xfrm>
            <a:prstGeom prst="rect">
              <a:avLst/>
            </a:prstGeom>
            <a:noFill/>
            <a:ln w="12700">
              <a:noFill/>
            </a:ln>
          </p:spPr>
          <p:txBody>
            <a:bodyPr wrap="square" rtlCol="0">
              <a:spAutoFit/>
            </a:bodyPr>
            <a:lstStyle/>
            <a:p>
              <a:r>
                <a:rPr lang="en-GB" dirty="0" smtClean="0"/>
                <a:t>SEM Authorization Server</a:t>
              </a:r>
              <a:endParaRPr lang="en-GB" dirty="0"/>
            </a:p>
          </p:txBody>
        </p:sp>
        <p:sp>
          <p:nvSpPr>
            <p:cNvPr id="27" name="TextBox 26"/>
            <p:cNvSpPr txBox="1"/>
            <p:nvPr/>
          </p:nvSpPr>
          <p:spPr>
            <a:xfrm>
              <a:off x="6212492" y="5184957"/>
              <a:ext cx="1712308" cy="369332"/>
            </a:xfrm>
            <a:prstGeom prst="rect">
              <a:avLst/>
            </a:prstGeom>
            <a:noFill/>
            <a:ln w="12700">
              <a:noFill/>
            </a:ln>
          </p:spPr>
          <p:txBody>
            <a:bodyPr wrap="square" rtlCol="0">
              <a:spAutoFit/>
            </a:bodyPr>
            <a:lstStyle/>
            <a:p>
              <a:r>
                <a:rPr lang="en-GB" dirty="0" smtClean="0"/>
                <a:t>SEM Agents</a:t>
              </a:r>
              <a:endParaRPr lang="en-GB" dirty="0"/>
            </a:p>
          </p:txBody>
        </p:sp>
        <p:sp>
          <p:nvSpPr>
            <p:cNvPr id="28" name="TextBox 27"/>
            <p:cNvSpPr txBox="1"/>
            <p:nvPr/>
          </p:nvSpPr>
          <p:spPr>
            <a:xfrm>
              <a:off x="3160567" y="1949023"/>
              <a:ext cx="1433292" cy="369332"/>
            </a:xfrm>
            <a:prstGeom prst="rect">
              <a:avLst/>
            </a:prstGeom>
            <a:noFill/>
            <a:ln w="12700">
              <a:noFill/>
            </a:ln>
          </p:spPr>
          <p:txBody>
            <a:bodyPr wrap="square" rtlCol="0">
              <a:spAutoFit/>
            </a:bodyPr>
            <a:lstStyle/>
            <a:p>
              <a:r>
                <a:rPr lang="en-GB" dirty="0" smtClean="0">
                  <a:ln w="3175">
                    <a:noFill/>
                  </a:ln>
                </a:rPr>
                <a:t>SEM Client</a:t>
              </a:r>
              <a:endParaRPr lang="en-GB" dirty="0">
                <a:ln w="3175">
                  <a:noFill/>
                </a:ln>
              </a:endParaRPr>
            </a:p>
          </p:txBody>
        </p:sp>
      </p:grpSp>
      <p:sp>
        <p:nvSpPr>
          <p:cNvPr id="3" name="Flowchart: Document 2"/>
          <p:cNvSpPr/>
          <p:nvPr/>
        </p:nvSpPr>
        <p:spPr>
          <a:xfrm>
            <a:off x="3381913" y="2286000"/>
            <a:ext cx="990600" cy="7620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66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1.66667E-6 1.17742E-6 L 0.27604 -0.00231 " pathEditMode="relative" rAng="0" ptsTypes="AA">
                                      <p:cBhvr>
                                        <p:cTn id="21" dur="2000" fill="hold"/>
                                        <p:tgtEl>
                                          <p:spTgt spid="3"/>
                                        </p:tgtEl>
                                        <p:attrNameLst>
                                          <p:attrName>ppt_x</p:attrName>
                                          <p:attrName>ppt_y</p:attrName>
                                        </p:attrNameLst>
                                      </p:cBhvr>
                                      <p:rCtr x="13802" y="-116"/>
                                    </p:animMotion>
                                  </p:childTnLst>
                                </p:cTn>
                              </p:par>
                            </p:childTnLst>
                          </p:cTn>
                        </p:par>
                        <p:par>
                          <p:cTn id="22" fill="hold">
                            <p:stCondLst>
                              <p:cond delay="2000"/>
                            </p:stCondLst>
                            <p:childTnLst>
                              <p:par>
                                <p:cTn id="23" presetID="42" presetClass="path" presetSubtype="0" accel="50000" decel="50000" fill="hold" grpId="2" nodeType="afterEffect">
                                  <p:stCondLst>
                                    <p:cond delay="0"/>
                                  </p:stCondLst>
                                  <p:childTnLst>
                                    <p:animMotion origin="layout" path="M 0.27604 -0.00231 L 0.00104 -0.00231 " pathEditMode="relative" rAng="0" ptsTypes="AA">
                                      <p:cBhvr>
                                        <p:cTn id="24" dur="2000" fill="hold"/>
                                        <p:tgtEl>
                                          <p:spTgt spid="3"/>
                                        </p:tgtEl>
                                        <p:attrNameLst>
                                          <p:attrName>ppt_x</p:attrName>
                                          <p:attrName>ppt_y</p:attrName>
                                        </p:attrNameLst>
                                      </p:cBhvr>
                                      <p:rCtr x="-13750" y="0"/>
                                    </p:animMotion>
                                  </p:childTnLst>
                                </p:cTn>
                              </p:par>
                            </p:childTnLst>
                          </p:cTn>
                        </p:par>
                        <p:par>
                          <p:cTn id="25" fill="hold">
                            <p:stCondLst>
                              <p:cond delay="4000"/>
                            </p:stCondLst>
                            <p:childTnLst>
                              <p:par>
                                <p:cTn id="26" presetID="42" presetClass="path" presetSubtype="0" accel="50000" decel="50000" fill="hold" grpId="3" nodeType="afterEffect">
                                  <p:stCondLst>
                                    <p:cond delay="0"/>
                                  </p:stCondLst>
                                  <p:childTnLst>
                                    <p:animMotion origin="layout" path="M 5.55112E-17 -4.07407E-6 L 0.15833 0.16899 " pathEditMode="relative" rAng="0" ptsTypes="AA">
                                      <p:cBhvr>
                                        <p:cTn id="27" dur="2000" fill="hold"/>
                                        <p:tgtEl>
                                          <p:spTgt spid="3"/>
                                        </p:tgtEl>
                                        <p:attrNameLst>
                                          <p:attrName>ppt_x</p:attrName>
                                          <p:attrName>ppt_y</p:attrName>
                                        </p:attrNameLst>
                                      </p:cBhvr>
                                      <p:rCtr x="7917" y="8449"/>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4" nodeType="clickEffect">
                                  <p:stCondLst>
                                    <p:cond delay="0"/>
                                  </p:stCondLst>
                                  <p:childTnLst>
                                    <p:animMotion origin="layout" path="M 5.55112E-17 -4.07407E-6 L 0.15833 0.16899 " pathEditMode="relative" rAng="0" ptsTypes="AA">
                                      <p:cBhvr>
                                        <p:cTn id="31" dur="2000" spd="-100000" fill="hold"/>
                                        <p:tgtEl>
                                          <p:spTgt spid="3"/>
                                        </p:tgtEl>
                                        <p:attrNameLst>
                                          <p:attrName>ppt_x</p:attrName>
                                          <p:attrName>ppt_y</p:attrName>
                                        </p:attrNameLst>
                                      </p:cBhvr>
                                      <p:rCtr x="7917" y="8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 grpId="0" animBg="1"/>
      <p:bldP spid="3" grpId="1" animBg="1"/>
      <p:bldP spid="3" grpId="2" animBg="1"/>
      <p:bldP spid="3" grpId="3" animBg="1"/>
      <p:bldP spid="3" grpId="4"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Demo1 – Task Scripts</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18</a:t>
            </a:fld>
            <a:endParaRPr lang="en-GB"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56904"/>
            <a:ext cx="7740758" cy="466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527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Demo2 – File &amp; Dir Explorer</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19</a:t>
            </a:fld>
            <a:endParaRPr lang="en-GB"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163207"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009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038"/>
            <a:ext cx="8229600" cy="2697162"/>
          </a:xfrm>
        </p:spPr>
        <p:txBody>
          <a:bodyPr/>
          <a:lstStyle/>
          <a:p>
            <a:r>
              <a:rPr lang="en-GB" dirty="0" smtClean="0"/>
              <a:t>Sysgem Enterprise Manager</a:t>
            </a:r>
            <a:br>
              <a:rPr lang="en-GB" dirty="0" smtClean="0"/>
            </a:br>
            <a:r>
              <a:rPr lang="en-GB" dirty="0" smtClean="0"/>
              <a:t>(SEM)</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a:t>
            </a:fld>
            <a:endParaRPr lang="en-GB" altLang="en-US"/>
          </a:p>
        </p:txBody>
      </p:sp>
    </p:spTree>
    <p:extLst>
      <p:ext uri="{BB962C8B-B14F-4D97-AF65-F5344CB8AC3E}">
        <p14:creationId xmlns:p14="http://schemas.microsoft.com/office/powerpoint/2010/main" val="2113494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Demo3 – Queues</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20</a:t>
            </a:fld>
            <a:endParaRPr lang="en-GB" altLang="en-US"/>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082" y="1219200"/>
            <a:ext cx="7250918" cy="485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009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Demo4 – User Admin</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21</a:t>
            </a:fld>
            <a:endParaRPr lang="en-GB"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303964" cy="48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009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Demo5 – Monitor &amp; Alarm</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22</a:t>
            </a:fld>
            <a:endParaRPr lang="en-GB"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52" y="1219200"/>
            <a:ext cx="7243748" cy="48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009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Customization of SEM</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23</a:t>
            </a:fld>
            <a:endParaRPr lang="en-GB"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08" y="1219200"/>
            <a:ext cx="7251192" cy="492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315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Presenters</a:t>
            </a:r>
            <a:endParaRPr lang="en-GB" dirty="0"/>
          </a:p>
        </p:txBody>
      </p:sp>
      <p:sp>
        <p:nvSpPr>
          <p:cNvPr id="3" name="Content Placeholder 2"/>
          <p:cNvSpPr>
            <a:spLocks noGrp="1"/>
          </p:cNvSpPr>
          <p:nvPr>
            <p:ph idx="1"/>
          </p:nvPr>
        </p:nvSpPr>
        <p:spPr>
          <a:xfrm>
            <a:off x="457200" y="1981200"/>
            <a:ext cx="8229600" cy="3687763"/>
          </a:xfrm>
        </p:spPr>
        <p:txBody>
          <a:bodyPr/>
          <a:lstStyle/>
          <a:p>
            <a:r>
              <a:rPr lang="en-GB" sz="2000" dirty="0" smtClean="0"/>
              <a:t>Shoshana Huss (Sysgem Marketing)</a:t>
            </a:r>
          </a:p>
          <a:p>
            <a:pPr lvl="1"/>
            <a:r>
              <a:rPr lang="en-GB" sz="2000" dirty="0" smtClean="0"/>
              <a:t>   </a:t>
            </a:r>
            <a:r>
              <a:rPr lang="en-GB" sz="2000" dirty="0" smtClean="0">
                <a:hlinkClick r:id="rId3"/>
              </a:rPr>
              <a:t>shoshana.huss@sysgem.com</a:t>
            </a:r>
            <a:r>
              <a:rPr lang="en-GB" sz="2000" dirty="0" smtClean="0"/>
              <a:t/>
            </a:r>
            <a:br>
              <a:rPr lang="en-GB" sz="2000" dirty="0" smtClean="0"/>
            </a:br>
            <a:endParaRPr lang="en-GB" sz="2000" dirty="0" smtClean="0"/>
          </a:p>
          <a:p>
            <a:r>
              <a:rPr lang="en-GB" sz="2000" dirty="0" smtClean="0"/>
              <a:t>Mike Schofield (Technical Support)</a:t>
            </a:r>
          </a:p>
          <a:p>
            <a:pPr lvl="1"/>
            <a:r>
              <a:rPr lang="en-GB" sz="2000" dirty="0"/>
              <a:t> </a:t>
            </a:r>
            <a:r>
              <a:rPr lang="en-GB" sz="2000" dirty="0" smtClean="0"/>
              <a:t>  </a:t>
            </a:r>
            <a:r>
              <a:rPr lang="en-GB" sz="2000" dirty="0" smtClean="0">
                <a:hlinkClick r:id="rId4"/>
              </a:rPr>
              <a:t>mike.schofield@sysgem.com</a:t>
            </a:r>
            <a:r>
              <a:rPr lang="en-GB" sz="2000" dirty="0"/>
              <a:t/>
            </a:r>
            <a:br>
              <a:rPr lang="en-GB" sz="2000" dirty="0"/>
            </a:br>
            <a:endParaRPr lang="en-GB" sz="2000" dirty="0" smtClean="0"/>
          </a:p>
          <a:p>
            <a:pPr marL="514350" indent="-457200"/>
            <a:r>
              <a:rPr lang="en-GB" sz="2000" dirty="0" smtClean="0"/>
              <a:t>Contact in the US:</a:t>
            </a:r>
          </a:p>
          <a:p>
            <a:pPr marL="914400" lvl="1" indent="-457200"/>
            <a:r>
              <a:rPr lang="en-GB" sz="2000" dirty="0" smtClean="0"/>
              <a:t> </a:t>
            </a:r>
            <a:r>
              <a:rPr lang="en-GB" sz="2000" dirty="0" smtClean="0">
                <a:hlinkClick r:id="rId5"/>
              </a:rPr>
              <a:t>sales@networkingdynamics.com</a:t>
            </a:r>
            <a:r>
              <a:rPr lang="en-GB" dirty="0" smtClean="0"/>
              <a:t> </a:t>
            </a:r>
          </a:p>
          <a:p>
            <a:pPr marL="457200" lvl="1" indent="0">
              <a:buNone/>
            </a:pPr>
            <a:r>
              <a:rPr lang="en-GB" sz="1800" dirty="0" smtClean="0"/>
              <a:t> </a:t>
            </a:r>
          </a:p>
          <a:p>
            <a:pPr marL="457200" lvl="1" indent="0">
              <a:buNone/>
            </a:pPr>
            <a:r>
              <a:rPr lang="en-GB" sz="1800" dirty="0"/>
              <a:t/>
            </a:r>
            <a:br>
              <a:rPr lang="en-GB" sz="1800" dirty="0"/>
            </a:br>
            <a:endParaRPr lang="en-GB" sz="1800" dirty="0" smtClean="0"/>
          </a:p>
          <a:p>
            <a:pPr marL="457200" lvl="1" indent="0">
              <a:buNone/>
            </a:pPr>
            <a:r>
              <a:rPr lang="en-GB" sz="1800" dirty="0">
                <a:solidFill>
                  <a:srgbClr val="0070C0"/>
                </a:solidFill>
              </a:rPr>
              <a:t> </a:t>
            </a:r>
            <a:r>
              <a:rPr lang="en-GB" sz="1800" dirty="0" smtClean="0">
                <a:solidFill>
                  <a:srgbClr val="0070C0"/>
                </a:solidFill>
              </a:rPr>
              <a:t>                                                                   </a:t>
            </a:r>
            <a:r>
              <a:rPr lang="en-GB" dirty="0" smtClean="0">
                <a:solidFill>
                  <a:srgbClr val="0070C0"/>
                </a:solidFill>
              </a:rPr>
              <a:t>www.sysgem.com </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24</a:t>
            </a:fld>
            <a:endParaRPr lang="en-GB" altLang="en-US"/>
          </a:p>
        </p:txBody>
      </p:sp>
    </p:spTree>
    <p:extLst>
      <p:ext uri="{BB962C8B-B14F-4D97-AF65-F5344CB8AC3E}">
        <p14:creationId xmlns:p14="http://schemas.microsoft.com/office/powerpoint/2010/main" val="4028487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a:xfrm>
            <a:off x="457200" y="1447800"/>
            <a:ext cx="8534400" cy="4525963"/>
          </a:xfrm>
        </p:spPr>
        <p:txBody>
          <a:bodyPr/>
          <a:lstStyle/>
          <a:p>
            <a:r>
              <a:rPr lang="en-GB" sz="2600" dirty="0"/>
              <a:t>Delegation:</a:t>
            </a:r>
          </a:p>
          <a:p>
            <a:pPr lvl="1"/>
            <a:r>
              <a:rPr lang="en-GB" sz="2000" dirty="0"/>
              <a:t>Management tasks </a:t>
            </a:r>
            <a:r>
              <a:rPr lang="en-GB" sz="2000" dirty="0" smtClean="0"/>
              <a:t>to be undertaken by help desk operators</a:t>
            </a:r>
          </a:p>
          <a:p>
            <a:pPr lvl="1"/>
            <a:r>
              <a:rPr lang="en-GB" sz="2000" dirty="0" smtClean="0"/>
              <a:t>User interface on Windows</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3</a:t>
            </a:fld>
            <a:endParaRPr lang="en-GB" altLang="en-US"/>
          </a:p>
        </p:txBody>
      </p:sp>
      <p:pic>
        <p:nvPicPr>
          <p:cNvPr id="102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14928" y="1212521"/>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030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a:xfrm>
            <a:off x="457200" y="1447800"/>
            <a:ext cx="8534400" cy="4525963"/>
          </a:xfrm>
        </p:spPr>
        <p:txBody>
          <a:bodyPr/>
          <a:lstStyle/>
          <a:p>
            <a:r>
              <a:rPr lang="en-GB" sz="2600" dirty="0">
                <a:solidFill>
                  <a:schemeClr val="tx1">
                    <a:lumMod val="50000"/>
                    <a:lumOff val="50000"/>
                  </a:schemeClr>
                </a:solidFill>
              </a:rPr>
              <a:t>Delegation:</a:t>
            </a:r>
          </a:p>
          <a:p>
            <a:pPr lvl="1"/>
            <a:r>
              <a:rPr lang="en-GB" sz="2000" dirty="0">
                <a:solidFill>
                  <a:schemeClr val="tx1">
                    <a:lumMod val="50000"/>
                    <a:lumOff val="50000"/>
                  </a:schemeClr>
                </a:solidFill>
              </a:rPr>
              <a:t>Management tasks </a:t>
            </a:r>
            <a:r>
              <a:rPr lang="en-GB" sz="2000" dirty="0" smtClean="0">
                <a:solidFill>
                  <a:schemeClr val="tx1">
                    <a:lumMod val="50000"/>
                    <a:lumOff val="50000"/>
                  </a:schemeClr>
                </a:solidFill>
              </a:rPr>
              <a:t>to be undertaken by help desk operators</a:t>
            </a:r>
          </a:p>
          <a:p>
            <a:pPr lvl="1"/>
            <a:r>
              <a:rPr lang="en-GB" sz="2000" dirty="0" smtClean="0">
                <a:solidFill>
                  <a:schemeClr val="tx1">
                    <a:lumMod val="50000"/>
                    <a:lumOff val="50000"/>
                  </a:schemeClr>
                </a:solidFill>
              </a:rPr>
              <a:t>User interface on Windows</a:t>
            </a:r>
          </a:p>
          <a:p>
            <a:r>
              <a:rPr lang="en-GB" sz="2600" dirty="0" smtClean="0"/>
              <a:t>Authorization:</a:t>
            </a:r>
          </a:p>
          <a:p>
            <a:pPr lvl="1"/>
            <a:r>
              <a:rPr lang="en-GB" sz="2000" dirty="0" smtClean="0"/>
              <a:t>Authorization Server </a:t>
            </a:r>
          </a:p>
          <a:p>
            <a:pPr lvl="2"/>
            <a:r>
              <a:rPr lang="en-GB" sz="1600" dirty="0" smtClean="0"/>
              <a:t>the </a:t>
            </a:r>
            <a:r>
              <a:rPr lang="en-GB" sz="1600" dirty="0"/>
              <a:t>focal point for SEM security </a:t>
            </a:r>
          </a:p>
          <a:p>
            <a:pPr lvl="2"/>
            <a:r>
              <a:rPr lang="en-GB" sz="1600" dirty="0"/>
              <a:t>used for the authorization of SEM users</a:t>
            </a:r>
          </a:p>
          <a:p>
            <a:pPr lvl="2"/>
            <a:r>
              <a:rPr lang="en-GB" sz="1600" dirty="0"/>
              <a:t>used for the management of SEM software </a:t>
            </a:r>
          </a:p>
          <a:p>
            <a:pPr lvl="2"/>
            <a:r>
              <a:rPr lang="en-GB" sz="1600" dirty="0"/>
              <a:t>used for the signing of messages </a:t>
            </a:r>
            <a:endParaRPr lang="en-GB" sz="1600" dirty="0" smtClean="0"/>
          </a:p>
          <a:p>
            <a:pPr lvl="2"/>
            <a:r>
              <a:rPr lang="en-GB" sz="1600" dirty="0" smtClean="0"/>
              <a:t>default </a:t>
            </a:r>
            <a:r>
              <a:rPr lang="en-GB" sz="1600" dirty="0"/>
              <a:t>location for the audit trail and other SEM databases</a:t>
            </a:r>
          </a:p>
          <a:p>
            <a:pPr lvl="1"/>
            <a:endParaRPr lang="en-GB" sz="2000" dirty="0" smtClean="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4</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22217" y="2425833"/>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17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87183"/>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Authorization</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5</a:t>
            </a:fld>
            <a:endParaRPr lang="en-GB" altLang="en-US"/>
          </a:p>
        </p:txBody>
      </p:sp>
      <p:grpSp>
        <p:nvGrpSpPr>
          <p:cNvPr id="11" name="Group 10"/>
          <p:cNvGrpSpPr/>
          <p:nvPr/>
        </p:nvGrpSpPr>
        <p:grpSpPr>
          <a:xfrm>
            <a:off x="457200" y="1513917"/>
            <a:ext cx="7519079" cy="4865497"/>
            <a:chOff x="457200" y="1513917"/>
            <a:chExt cx="7519079" cy="4865497"/>
          </a:xfrm>
        </p:grpSpPr>
        <p:cxnSp>
          <p:nvCxnSpPr>
            <p:cNvPr id="20" name="Straight Connector 19"/>
            <p:cNvCxnSpPr/>
            <p:nvPr/>
          </p:nvCxnSpPr>
          <p:spPr>
            <a:xfrm>
              <a:off x="3050728" y="2724979"/>
              <a:ext cx="1652970" cy="14588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50728" y="2543423"/>
              <a:ext cx="369024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32" name="Picture 8" descr="C:\Users\Mike\Desktop\Intel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5928" y="1513917"/>
              <a:ext cx="1420351" cy="169885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98528" y="3812058"/>
              <a:ext cx="1752600" cy="2567356"/>
              <a:chOff x="4708525" y="3563992"/>
              <a:chExt cx="1945250" cy="2989208"/>
            </a:xfrm>
          </p:grpSpPr>
          <p:pic>
            <p:nvPicPr>
              <p:cNvPr id="1030" name="Picture 6" descr="C:\Users\Mike\Desktop\IntegrityBlad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8525" y="3563992"/>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Mike\Desktop\IntegrityBlad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962931"/>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Mike\Desktop\IntegrityBlad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6650" y="4384783"/>
                <a:ext cx="1127125" cy="21684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3" name="Picture 9" descr="C:\Users\Mike\Desktop\worksta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128" y="1828801"/>
              <a:ext cx="184058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ke\Desktop\stickm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123475"/>
              <a:ext cx="1681856" cy="168858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914400" y="3970031"/>
            <a:ext cx="1670944" cy="369332"/>
          </a:xfrm>
          <a:prstGeom prst="rect">
            <a:avLst/>
          </a:prstGeom>
          <a:noFill/>
        </p:spPr>
        <p:txBody>
          <a:bodyPr wrap="square" rtlCol="0">
            <a:spAutoFit/>
          </a:bodyPr>
          <a:lstStyle/>
          <a:p>
            <a:r>
              <a:rPr lang="en-GB" dirty="0" smtClean="0"/>
              <a:t>SEM User</a:t>
            </a:r>
            <a:endParaRPr lang="en-GB" dirty="0"/>
          </a:p>
        </p:txBody>
      </p:sp>
      <p:grpSp>
        <p:nvGrpSpPr>
          <p:cNvPr id="14" name="Group 13"/>
          <p:cNvGrpSpPr/>
          <p:nvPr/>
        </p:nvGrpSpPr>
        <p:grpSpPr>
          <a:xfrm>
            <a:off x="6178075" y="3168135"/>
            <a:ext cx="2584925" cy="2382797"/>
            <a:chOff x="6178075" y="3168135"/>
            <a:chExt cx="2584925" cy="2382797"/>
          </a:xfrm>
        </p:grpSpPr>
        <p:sp>
          <p:nvSpPr>
            <p:cNvPr id="24" name="TextBox 23"/>
            <p:cNvSpPr txBox="1"/>
            <p:nvPr/>
          </p:nvSpPr>
          <p:spPr>
            <a:xfrm>
              <a:off x="6586944" y="3168135"/>
              <a:ext cx="2176056" cy="646331"/>
            </a:xfrm>
            <a:prstGeom prst="rect">
              <a:avLst/>
            </a:prstGeom>
            <a:noFill/>
          </p:spPr>
          <p:txBody>
            <a:bodyPr wrap="square" rtlCol="0">
              <a:spAutoFit/>
            </a:bodyPr>
            <a:lstStyle/>
            <a:p>
              <a:r>
                <a:rPr lang="en-GB" dirty="0" smtClean="0"/>
                <a:t>Authorization Server</a:t>
              </a:r>
              <a:endParaRPr lang="en-GB" dirty="0"/>
            </a:p>
          </p:txBody>
        </p:sp>
        <p:sp>
          <p:nvSpPr>
            <p:cNvPr id="25" name="TextBox 24"/>
            <p:cNvSpPr txBox="1"/>
            <p:nvPr/>
          </p:nvSpPr>
          <p:spPr>
            <a:xfrm>
              <a:off x="6178075" y="5181600"/>
              <a:ext cx="2176056" cy="369332"/>
            </a:xfrm>
            <a:prstGeom prst="rect">
              <a:avLst/>
            </a:prstGeom>
            <a:noFill/>
          </p:spPr>
          <p:txBody>
            <a:bodyPr wrap="square" rtlCol="0">
              <a:spAutoFit/>
            </a:bodyPr>
            <a:lstStyle/>
            <a:p>
              <a:r>
                <a:rPr lang="en-GB" dirty="0" smtClean="0"/>
                <a:t>Target Servers</a:t>
              </a:r>
              <a:endParaRPr lang="en-GB" dirty="0"/>
            </a:p>
          </p:txBody>
        </p:sp>
      </p:grpSp>
      <p:sp>
        <p:nvSpPr>
          <p:cNvPr id="26" name="TextBox 25"/>
          <p:cNvSpPr txBox="1"/>
          <p:nvPr/>
        </p:nvSpPr>
        <p:spPr>
          <a:xfrm>
            <a:off x="6614813" y="3164778"/>
            <a:ext cx="2071987" cy="646331"/>
          </a:xfrm>
          <a:prstGeom prst="rect">
            <a:avLst/>
          </a:prstGeom>
          <a:noFill/>
          <a:ln w="12700">
            <a:solidFill>
              <a:schemeClr val="tx1"/>
            </a:solidFill>
          </a:ln>
        </p:spPr>
        <p:txBody>
          <a:bodyPr wrap="square" rtlCol="0">
            <a:spAutoFit/>
          </a:bodyPr>
          <a:lstStyle/>
          <a:p>
            <a:r>
              <a:rPr lang="en-GB" dirty="0" smtClean="0"/>
              <a:t>SEM Authorization Server</a:t>
            </a:r>
            <a:endParaRPr lang="en-GB" dirty="0"/>
          </a:p>
        </p:txBody>
      </p:sp>
      <p:sp>
        <p:nvSpPr>
          <p:cNvPr id="27" name="TextBox 26"/>
          <p:cNvSpPr txBox="1"/>
          <p:nvPr/>
        </p:nvSpPr>
        <p:spPr>
          <a:xfrm>
            <a:off x="6164791" y="5181600"/>
            <a:ext cx="1712308" cy="369332"/>
          </a:xfrm>
          <a:prstGeom prst="rect">
            <a:avLst/>
          </a:prstGeom>
          <a:noFill/>
          <a:ln w="12700">
            <a:solidFill>
              <a:schemeClr val="tx1"/>
            </a:solidFill>
          </a:ln>
        </p:spPr>
        <p:txBody>
          <a:bodyPr wrap="square" rtlCol="0">
            <a:spAutoFit/>
          </a:bodyPr>
          <a:lstStyle/>
          <a:p>
            <a:r>
              <a:rPr lang="en-GB" dirty="0" smtClean="0"/>
              <a:t>SEM Agents</a:t>
            </a:r>
            <a:endParaRPr lang="en-GB" dirty="0"/>
          </a:p>
        </p:txBody>
      </p:sp>
      <p:sp>
        <p:nvSpPr>
          <p:cNvPr id="28" name="TextBox 27"/>
          <p:cNvSpPr txBox="1"/>
          <p:nvPr/>
        </p:nvSpPr>
        <p:spPr>
          <a:xfrm>
            <a:off x="3138708" y="2069068"/>
            <a:ext cx="1433292" cy="369332"/>
          </a:xfrm>
          <a:prstGeom prst="rect">
            <a:avLst/>
          </a:prstGeom>
          <a:noFill/>
          <a:ln w="12700">
            <a:solidFill>
              <a:schemeClr val="tx1"/>
            </a:solidFill>
          </a:ln>
        </p:spPr>
        <p:txBody>
          <a:bodyPr wrap="square" rtlCol="0">
            <a:spAutoFit/>
          </a:bodyPr>
          <a:lstStyle/>
          <a:p>
            <a:r>
              <a:rPr lang="en-GB" dirty="0" smtClean="0">
                <a:ln w="3175">
                  <a:noFill/>
                </a:ln>
              </a:rPr>
              <a:t>SEM Client</a:t>
            </a:r>
            <a:endParaRPr lang="en-GB" dirty="0">
              <a:ln w="3175">
                <a:noFill/>
              </a:ln>
            </a:endParaRPr>
          </a:p>
        </p:txBody>
      </p:sp>
      <p:sp>
        <p:nvSpPr>
          <p:cNvPr id="15" name="TextBox 14"/>
          <p:cNvSpPr txBox="1"/>
          <p:nvPr/>
        </p:nvSpPr>
        <p:spPr>
          <a:xfrm>
            <a:off x="2514600" y="990600"/>
            <a:ext cx="4495800" cy="523220"/>
          </a:xfrm>
          <a:prstGeom prst="rect">
            <a:avLst/>
          </a:prstGeom>
          <a:noFill/>
        </p:spPr>
        <p:txBody>
          <a:bodyPr wrap="square" rtlCol="0">
            <a:spAutoFit/>
          </a:bodyPr>
          <a:lstStyle/>
          <a:p>
            <a:r>
              <a:rPr lang="en-GB" sz="2800" dirty="0" smtClean="0"/>
              <a:t>(Software Components)</a:t>
            </a:r>
            <a:endParaRPr lang="en-GB" sz="2800" dirty="0"/>
          </a:p>
        </p:txBody>
      </p:sp>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6062" y="1513820"/>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3847" y="3663187"/>
            <a:ext cx="711634" cy="49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2861" y="4106395"/>
            <a:ext cx="465935" cy="46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8560" y="4572330"/>
            <a:ext cx="367368" cy="36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1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26" grpId="0" animBg="1"/>
      <p:bldP spid="27" grpId="0" animBg="1"/>
      <p:bldP spid="28"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a:xfrm>
            <a:off x="457200" y="1447800"/>
            <a:ext cx="8534400" cy="4525963"/>
          </a:xfrm>
        </p:spPr>
        <p:txBody>
          <a:bodyPr/>
          <a:lstStyle/>
          <a:p>
            <a:r>
              <a:rPr lang="en-GB" sz="2600" dirty="0">
                <a:solidFill>
                  <a:schemeClr val="tx1">
                    <a:lumMod val="50000"/>
                    <a:lumOff val="50000"/>
                  </a:schemeClr>
                </a:solidFill>
              </a:rPr>
              <a:t>Delegation:</a:t>
            </a:r>
          </a:p>
          <a:p>
            <a:pPr lvl="1"/>
            <a:r>
              <a:rPr lang="en-GB" sz="2000" dirty="0">
                <a:solidFill>
                  <a:schemeClr val="tx1">
                    <a:lumMod val="50000"/>
                    <a:lumOff val="50000"/>
                  </a:schemeClr>
                </a:solidFill>
              </a:rPr>
              <a:t>Management tasks </a:t>
            </a:r>
            <a:r>
              <a:rPr lang="en-GB" sz="2000" dirty="0" smtClean="0">
                <a:solidFill>
                  <a:schemeClr val="tx1">
                    <a:lumMod val="50000"/>
                    <a:lumOff val="50000"/>
                  </a:schemeClr>
                </a:solidFill>
              </a:rPr>
              <a:t>to be undertaken by help desk operators</a:t>
            </a:r>
          </a:p>
          <a:p>
            <a:pPr lvl="1"/>
            <a:r>
              <a:rPr lang="en-GB" sz="2000" dirty="0" smtClean="0">
                <a:solidFill>
                  <a:schemeClr val="tx1">
                    <a:lumMod val="50000"/>
                    <a:lumOff val="50000"/>
                  </a:schemeClr>
                </a:solidFill>
              </a:rPr>
              <a:t>User interface on Windows</a:t>
            </a:r>
          </a:p>
          <a:p>
            <a:r>
              <a:rPr lang="en-GB" sz="2600" dirty="0" smtClean="0">
                <a:solidFill>
                  <a:schemeClr val="bg2"/>
                </a:solidFill>
              </a:rPr>
              <a:t>Authorization:</a:t>
            </a:r>
          </a:p>
          <a:p>
            <a:pPr lvl="1"/>
            <a:r>
              <a:rPr lang="en-GB" sz="2000" dirty="0" smtClean="0">
                <a:solidFill>
                  <a:schemeClr val="bg2"/>
                </a:solidFill>
              </a:rPr>
              <a:t>Authorization Server to hold permission profiles for logged-in users</a:t>
            </a:r>
          </a:p>
          <a:p>
            <a:r>
              <a:rPr lang="en-GB" sz="2400" dirty="0" smtClean="0"/>
              <a:t>Software Management:</a:t>
            </a:r>
          </a:p>
          <a:p>
            <a:pPr lvl="1"/>
            <a:r>
              <a:rPr lang="en-GB" sz="2000" dirty="0" smtClean="0"/>
              <a:t>SEM Authorization Server to hold all scripts for target servers</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6</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22217" y="3258320"/>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24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a:xfrm>
            <a:off x="457200" y="1447800"/>
            <a:ext cx="8534400" cy="4525963"/>
          </a:xfrm>
        </p:spPr>
        <p:txBody>
          <a:bodyPr/>
          <a:lstStyle/>
          <a:p>
            <a:r>
              <a:rPr lang="en-GB" sz="2600" dirty="0">
                <a:solidFill>
                  <a:schemeClr val="tx1">
                    <a:lumMod val="50000"/>
                    <a:lumOff val="50000"/>
                  </a:schemeClr>
                </a:solidFill>
              </a:rPr>
              <a:t>Delegation:</a:t>
            </a:r>
          </a:p>
          <a:p>
            <a:pPr lvl="1"/>
            <a:r>
              <a:rPr lang="en-GB" sz="2000" dirty="0">
                <a:solidFill>
                  <a:schemeClr val="tx1">
                    <a:lumMod val="50000"/>
                    <a:lumOff val="50000"/>
                  </a:schemeClr>
                </a:solidFill>
              </a:rPr>
              <a:t>Management tasks </a:t>
            </a:r>
            <a:r>
              <a:rPr lang="en-GB" sz="2000" dirty="0" smtClean="0">
                <a:solidFill>
                  <a:schemeClr val="tx1">
                    <a:lumMod val="50000"/>
                    <a:lumOff val="50000"/>
                  </a:schemeClr>
                </a:solidFill>
              </a:rPr>
              <a:t>to be undertaken by help desk operators</a:t>
            </a:r>
          </a:p>
          <a:p>
            <a:pPr lvl="1"/>
            <a:r>
              <a:rPr lang="en-GB" sz="2000" dirty="0" smtClean="0">
                <a:solidFill>
                  <a:schemeClr val="tx1">
                    <a:lumMod val="50000"/>
                    <a:lumOff val="50000"/>
                  </a:schemeClr>
                </a:solidFill>
              </a:rPr>
              <a:t>User interface on Windows</a:t>
            </a:r>
          </a:p>
          <a:p>
            <a:r>
              <a:rPr lang="en-GB" sz="2600" dirty="0" smtClean="0">
                <a:solidFill>
                  <a:schemeClr val="bg2"/>
                </a:solidFill>
              </a:rPr>
              <a:t>Authorization:</a:t>
            </a:r>
          </a:p>
          <a:p>
            <a:pPr lvl="1"/>
            <a:r>
              <a:rPr lang="en-GB" sz="2000" dirty="0" smtClean="0">
                <a:solidFill>
                  <a:schemeClr val="bg2"/>
                </a:solidFill>
              </a:rPr>
              <a:t>Authorization Server to hold permission profiles for logged-in users</a:t>
            </a:r>
          </a:p>
          <a:p>
            <a:r>
              <a:rPr lang="en-GB" sz="2400" dirty="0" smtClean="0">
                <a:solidFill>
                  <a:schemeClr val="bg2"/>
                </a:solidFill>
              </a:rPr>
              <a:t>Software Management:</a:t>
            </a:r>
          </a:p>
          <a:p>
            <a:pPr lvl="1"/>
            <a:r>
              <a:rPr lang="en-GB" sz="2000" dirty="0" smtClean="0">
                <a:solidFill>
                  <a:schemeClr val="bg2"/>
                </a:solidFill>
              </a:rPr>
              <a:t>SEM Authorization Server to hold all scripts for target servers</a:t>
            </a:r>
            <a:endParaRPr lang="en-GB" sz="2000" dirty="0">
              <a:solidFill>
                <a:schemeClr val="bg2"/>
              </a:solidFill>
            </a:endParaRPr>
          </a:p>
          <a:p>
            <a:r>
              <a:rPr lang="en-GB" sz="2400" dirty="0" smtClean="0"/>
              <a:t>Message Signing:</a:t>
            </a:r>
          </a:p>
          <a:p>
            <a:pPr lvl="1"/>
            <a:r>
              <a:rPr lang="en-GB" sz="2000" dirty="0" smtClean="0"/>
              <a:t>Authorization Server ‘signs’ all transaction messages</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7</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22217" y="4096520"/>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998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Message Signing</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8</a:t>
            </a:fld>
            <a:endParaRPr lang="en-GB" altLang="en-US"/>
          </a:p>
        </p:txBody>
      </p:sp>
      <p:grpSp>
        <p:nvGrpSpPr>
          <p:cNvPr id="11" name="Group 10"/>
          <p:cNvGrpSpPr/>
          <p:nvPr/>
        </p:nvGrpSpPr>
        <p:grpSpPr>
          <a:xfrm>
            <a:off x="457200" y="1513917"/>
            <a:ext cx="7519079" cy="4865497"/>
            <a:chOff x="457200" y="1513917"/>
            <a:chExt cx="7519079" cy="4865497"/>
          </a:xfrm>
        </p:grpSpPr>
        <p:cxnSp>
          <p:nvCxnSpPr>
            <p:cNvPr id="20" name="Straight Connector 19"/>
            <p:cNvCxnSpPr/>
            <p:nvPr/>
          </p:nvCxnSpPr>
          <p:spPr>
            <a:xfrm>
              <a:off x="3050728" y="2724979"/>
              <a:ext cx="1652970" cy="14588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50728" y="2543423"/>
              <a:ext cx="369024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32" name="Picture 8" descr="C:\Users\Mike\Desktop\Intel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928" y="1513917"/>
              <a:ext cx="1420351" cy="169885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98528" y="3812058"/>
              <a:ext cx="1752600" cy="2567356"/>
              <a:chOff x="4708525" y="3563992"/>
              <a:chExt cx="1945250" cy="2989208"/>
            </a:xfrm>
          </p:grpSpPr>
          <p:pic>
            <p:nvPicPr>
              <p:cNvPr id="1030"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525" y="3563992"/>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962931"/>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6650" y="4384783"/>
                <a:ext cx="1127125" cy="21684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3" name="Picture 9" descr="C:\Users\Mike\Desktop\workst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8128" y="1828801"/>
              <a:ext cx="184058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ke\Desktop\stick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123475"/>
              <a:ext cx="1681856" cy="168858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914400" y="3970031"/>
            <a:ext cx="1670944" cy="369332"/>
          </a:xfrm>
          <a:prstGeom prst="rect">
            <a:avLst/>
          </a:prstGeom>
          <a:noFill/>
        </p:spPr>
        <p:txBody>
          <a:bodyPr wrap="square" rtlCol="0">
            <a:spAutoFit/>
          </a:bodyPr>
          <a:lstStyle/>
          <a:p>
            <a:r>
              <a:rPr lang="en-GB" dirty="0" smtClean="0"/>
              <a:t>SEM User</a:t>
            </a:r>
            <a:endParaRPr lang="en-GB" dirty="0"/>
          </a:p>
        </p:txBody>
      </p:sp>
      <p:grpSp>
        <p:nvGrpSpPr>
          <p:cNvPr id="13" name="Group 12"/>
          <p:cNvGrpSpPr/>
          <p:nvPr/>
        </p:nvGrpSpPr>
        <p:grpSpPr>
          <a:xfrm>
            <a:off x="3124200" y="1957334"/>
            <a:ext cx="5193564" cy="3605266"/>
            <a:chOff x="3160567" y="1949023"/>
            <a:chExt cx="5193564" cy="3605266"/>
          </a:xfrm>
        </p:grpSpPr>
        <p:sp>
          <p:nvSpPr>
            <p:cNvPr id="26" name="TextBox 25"/>
            <p:cNvSpPr txBox="1"/>
            <p:nvPr/>
          </p:nvSpPr>
          <p:spPr>
            <a:xfrm>
              <a:off x="6282144" y="3168135"/>
              <a:ext cx="2071987" cy="646331"/>
            </a:xfrm>
            <a:prstGeom prst="rect">
              <a:avLst/>
            </a:prstGeom>
            <a:noFill/>
            <a:ln w="12700">
              <a:noFill/>
            </a:ln>
          </p:spPr>
          <p:txBody>
            <a:bodyPr wrap="square" rtlCol="0">
              <a:spAutoFit/>
            </a:bodyPr>
            <a:lstStyle/>
            <a:p>
              <a:r>
                <a:rPr lang="en-GB" dirty="0" smtClean="0"/>
                <a:t>SEM Authorization Server</a:t>
              </a:r>
              <a:endParaRPr lang="en-GB" dirty="0"/>
            </a:p>
          </p:txBody>
        </p:sp>
        <p:sp>
          <p:nvSpPr>
            <p:cNvPr id="27" name="TextBox 26"/>
            <p:cNvSpPr txBox="1"/>
            <p:nvPr/>
          </p:nvSpPr>
          <p:spPr>
            <a:xfrm>
              <a:off x="6212492" y="5184957"/>
              <a:ext cx="1712308" cy="369332"/>
            </a:xfrm>
            <a:prstGeom prst="rect">
              <a:avLst/>
            </a:prstGeom>
            <a:noFill/>
            <a:ln w="12700">
              <a:noFill/>
            </a:ln>
          </p:spPr>
          <p:txBody>
            <a:bodyPr wrap="square" rtlCol="0">
              <a:spAutoFit/>
            </a:bodyPr>
            <a:lstStyle/>
            <a:p>
              <a:r>
                <a:rPr lang="en-GB" dirty="0" smtClean="0"/>
                <a:t>SEM Agents</a:t>
              </a:r>
              <a:endParaRPr lang="en-GB" dirty="0"/>
            </a:p>
          </p:txBody>
        </p:sp>
        <p:sp>
          <p:nvSpPr>
            <p:cNvPr id="28" name="TextBox 27"/>
            <p:cNvSpPr txBox="1"/>
            <p:nvPr/>
          </p:nvSpPr>
          <p:spPr>
            <a:xfrm>
              <a:off x="3160567" y="1949023"/>
              <a:ext cx="1433292" cy="369332"/>
            </a:xfrm>
            <a:prstGeom prst="rect">
              <a:avLst/>
            </a:prstGeom>
            <a:noFill/>
            <a:ln w="12700">
              <a:noFill/>
            </a:ln>
          </p:spPr>
          <p:txBody>
            <a:bodyPr wrap="square" rtlCol="0">
              <a:spAutoFit/>
            </a:bodyPr>
            <a:lstStyle/>
            <a:p>
              <a:r>
                <a:rPr lang="en-GB" dirty="0" smtClean="0">
                  <a:ln w="3175">
                    <a:noFill/>
                  </a:ln>
                </a:rPr>
                <a:t>SEM Client</a:t>
              </a:r>
              <a:endParaRPr lang="en-GB" dirty="0">
                <a:ln w="3175">
                  <a:noFill/>
                </a:ln>
              </a:endParaRPr>
            </a:p>
          </p:txBody>
        </p:sp>
      </p:grpSp>
      <p:sp>
        <p:nvSpPr>
          <p:cNvPr id="3" name="Flowchart: Document 2"/>
          <p:cNvSpPr/>
          <p:nvPr/>
        </p:nvSpPr>
        <p:spPr>
          <a:xfrm>
            <a:off x="3381913" y="2286000"/>
            <a:ext cx="990600" cy="7620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00" y="1687183"/>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6062" y="1513820"/>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72861" y="4106395"/>
            <a:ext cx="465935" cy="46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3847" y="3663187"/>
            <a:ext cx="711634" cy="49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8560" y="4572330"/>
            <a:ext cx="367368" cy="36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15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1.66667E-6 1.17742E-6 L 0.27604 -0.00231 " pathEditMode="relative" rAng="0" ptsTypes="AA">
                                      <p:cBhvr>
                                        <p:cTn id="21" dur="2000" fill="hold"/>
                                        <p:tgtEl>
                                          <p:spTgt spid="3"/>
                                        </p:tgtEl>
                                        <p:attrNameLst>
                                          <p:attrName>ppt_x</p:attrName>
                                          <p:attrName>ppt_y</p:attrName>
                                        </p:attrNameLst>
                                      </p:cBhvr>
                                      <p:rCtr x="13802" y="-116"/>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2" nodeType="clickEffect">
                                  <p:stCondLst>
                                    <p:cond delay="0"/>
                                  </p:stCondLst>
                                  <p:childTnLst>
                                    <p:animMotion origin="layout" path="M 0.27604 -0.00231 L 0.00104 -0.00231 " pathEditMode="relative" rAng="0" ptsTypes="AA">
                                      <p:cBhvr>
                                        <p:cTn id="25" dur="2000" fill="hold"/>
                                        <p:tgtEl>
                                          <p:spTgt spid="3"/>
                                        </p:tgtEl>
                                        <p:attrNameLst>
                                          <p:attrName>ppt_x</p:attrName>
                                          <p:attrName>ppt_y</p:attrName>
                                        </p:attrNameLst>
                                      </p:cBhvr>
                                      <p:rCtr x="-13750" y="0"/>
                                    </p:animMotion>
                                  </p:childTnLst>
                                </p:cTn>
                              </p:par>
                            </p:childTnLst>
                          </p:cTn>
                        </p:par>
                        <p:par>
                          <p:cTn id="26" fill="hold">
                            <p:stCondLst>
                              <p:cond delay="2000"/>
                            </p:stCondLst>
                            <p:childTnLst>
                              <p:par>
                                <p:cTn id="27" presetID="42" presetClass="path" presetSubtype="0" accel="50000" decel="50000" fill="hold" grpId="3" nodeType="afterEffect">
                                  <p:stCondLst>
                                    <p:cond delay="0"/>
                                  </p:stCondLst>
                                  <p:childTnLst>
                                    <p:animMotion origin="layout" path="M 0.00104 -0.00231 L 0.11875 0.11983 " pathEditMode="relative" rAng="0" ptsTypes="AA">
                                      <p:cBhvr>
                                        <p:cTn id="28" dur="2000" fill="hold"/>
                                        <p:tgtEl>
                                          <p:spTgt spid="3"/>
                                        </p:tgtEl>
                                        <p:attrNameLst>
                                          <p:attrName>ppt_x</p:attrName>
                                          <p:attrName>ppt_y</p:attrName>
                                        </p:attrNameLst>
                                      </p:cBhvr>
                                      <p:rCtr x="5885" y="61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 grpId="0" animBg="1"/>
      <p:bldP spid="3" grpId="1" animBg="1"/>
      <p:bldP spid="3" grpId="2" animBg="1"/>
      <p:bldP spid="3"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a:xfrm>
            <a:off x="457200" y="1447800"/>
            <a:ext cx="8534400" cy="4525963"/>
          </a:xfrm>
        </p:spPr>
        <p:txBody>
          <a:bodyPr/>
          <a:lstStyle/>
          <a:p>
            <a:r>
              <a:rPr lang="en-GB" sz="2600" dirty="0">
                <a:solidFill>
                  <a:schemeClr val="tx1">
                    <a:lumMod val="50000"/>
                    <a:lumOff val="50000"/>
                  </a:schemeClr>
                </a:solidFill>
              </a:rPr>
              <a:t>Delegation:</a:t>
            </a:r>
          </a:p>
          <a:p>
            <a:pPr lvl="1"/>
            <a:r>
              <a:rPr lang="en-GB" sz="2000" dirty="0">
                <a:solidFill>
                  <a:schemeClr val="tx1">
                    <a:lumMod val="50000"/>
                    <a:lumOff val="50000"/>
                  </a:schemeClr>
                </a:solidFill>
              </a:rPr>
              <a:t>Management tasks </a:t>
            </a:r>
            <a:r>
              <a:rPr lang="en-GB" sz="2000" dirty="0" smtClean="0">
                <a:solidFill>
                  <a:schemeClr val="tx1">
                    <a:lumMod val="50000"/>
                    <a:lumOff val="50000"/>
                  </a:schemeClr>
                </a:solidFill>
              </a:rPr>
              <a:t>to be undertaken by help desk operators</a:t>
            </a:r>
          </a:p>
          <a:p>
            <a:pPr lvl="1"/>
            <a:r>
              <a:rPr lang="en-GB" sz="2000" dirty="0" smtClean="0">
                <a:solidFill>
                  <a:schemeClr val="tx1">
                    <a:lumMod val="50000"/>
                    <a:lumOff val="50000"/>
                  </a:schemeClr>
                </a:solidFill>
              </a:rPr>
              <a:t>User interface on Windows</a:t>
            </a:r>
          </a:p>
          <a:p>
            <a:r>
              <a:rPr lang="en-GB" sz="2600" dirty="0" smtClean="0">
                <a:solidFill>
                  <a:schemeClr val="bg2"/>
                </a:solidFill>
              </a:rPr>
              <a:t>Authorization:</a:t>
            </a:r>
          </a:p>
          <a:p>
            <a:pPr lvl="1"/>
            <a:r>
              <a:rPr lang="en-GB" sz="2000" dirty="0" smtClean="0">
                <a:solidFill>
                  <a:schemeClr val="bg2"/>
                </a:solidFill>
              </a:rPr>
              <a:t>Authorization Server to hold permission profiles for logged-in users</a:t>
            </a:r>
          </a:p>
          <a:p>
            <a:r>
              <a:rPr lang="en-GB" sz="2400" dirty="0" smtClean="0">
                <a:solidFill>
                  <a:schemeClr val="bg2"/>
                </a:solidFill>
              </a:rPr>
              <a:t>Software Management:</a:t>
            </a:r>
          </a:p>
          <a:p>
            <a:pPr lvl="1"/>
            <a:r>
              <a:rPr lang="en-GB" sz="2000" dirty="0" smtClean="0">
                <a:solidFill>
                  <a:schemeClr val="bg2"/>
                </a:solidFill>
              </a:rPr>
              <a:t>SEM Authorization Server to hold all scripts for target servers</a:t>
            </a:r>
            <a:endParaRPr lang="en-GB" sz="2000" dirty="0">
              <a:solidFill>
                <a:schemeClr val="bg2"/>
              </a:solidFill>
            </a:endParaRPr>
          </a:p>
          <a:p>
            <a:r>
              <a:rPr lang="en-GB" sz="2400" dirty="0" smtClean="0">
                <a:solidFill>
                  <a:schemeClr val="bg2"/>
                </a:solidFill>
              </a:rPr>
              <a:t>Message Signing:</a:t>
            </a:r>
          </a:p>
          <a:p>
            <a:pPr lvl="1"/>
            <a:r>
              <a:rPr lang="en-GB" sz="2000" dirty="0" smtClean="0">
                <a:solidFill>
                  <a:schemeClr val="bg2"/>
                </a:solidFill>
              </a:rPr>
              <a:t>Authorization Server ‘signs’ all transaction messages</a:t>
            </a:r>
          </a:p>
          <a:p>
            <a:r>
              <a:rPr lang="en-GB" sz="2400" dirty="0" smtClean="0"/>
              <a:t>SEM Databases:</a:t>
            </a:r>
          </a:p>
          <a:p>
            <a:pPr lvl="1"/>
            <a:r>
              <a:rPr lang="en-GB" sz="2000" dirty="0" smtClean="0"/>
              <a:t>Authorization Server writes databases such as the SEM Audit Trail</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9</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22217" y="4858520"/>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12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33673</TotalTime>
  <Words>1408</Words>
  <Application>Microsoft Office PowerPoint</Application>
  <PresentationFormat>On-screen Show (4:3)</PresentationFormat>
  <Paragraphs>312</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Securely Managing VMS from a Windows Environment  Shoshana Huss, Sysgem AG Mike Schofield, Sysgem AG</vt:lpstr>
      <vt:lpstr>Sysgem Enterprise Manager (SEM)</vt:lpstr>
      <vt:lpstr>Objectives</vt:lpstr>
      <vt:lpstr>Objectives</vt:lpstr>
      <vt:lpstr>Authorization</vt:lpstr>
      <vt:lpstr>Objectives</vt:lpstr>
      <vt:lpstr>Objectives</vt:lpstr>
      <vt:lpstr>Message Signing</vt:lpstr>
      <vt:lpstr>Objectives</vt:lpstr>
      <vt:lpstr>Objectives (continued)</vt:lpstr>
      <vt:lpstr>Secure Network (SSL/TLS)</vt:lpstr>
      <vt:lpstr>Objectives (continued)</vt:lpstr>
      <vt:lpstr>Objectives (continued)</vt:lpstr>
      <vt:lpstr>Objectives (last but not least)</vt:lpstr>
      <vt:lpstr>Sysgem Enterprise Manager (SEM)</vt:lpstr>
      <vt:lpstr>Demonstration</vt:lpstr>
      <vt:lpstr>Sysgem Enterprise Manager</vt:lpstr>
      <vt:lpstr>Demo1 – Task Scripts</vt:lpstr>
      <vt:lpstr>Demo2 – File &amp; Dir Explorer</vt:lpstr>
      <vt:lpstr>Demo3 – Queues</vt:lpstr>
      <vt:lpstr>Demo4 – User Admin</vt:lpstr>
      <vt:lpstr>Demo5 – Monitor &amp; Alarm</vt:lpstr>
      <vt:lpstr>Customization of SEM</vt:lpstr>
      <vt:lpstr>Presenters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Mike</cp:lastModifiedBy>
  <cp:revision>265</cp:revision>
  <cp:lastPrinted>2016-09-02T05:23:23Z</cp:lastPrinted>
  <dcterms:created xsi:type="dcterms:W3CDTF">1601-01-01T00:00:00Z</dcterms:created>
  <dcterms:modified xsi:type="dcterms:W3CDTF">2016-09-15T10:50:28Z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